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8" r:id="rId3"/>
    <p:sldId id="257" r:id="rId4"/>
    <p:sldId id="258" r:id="rId5"/>
    <p:sldId id="259" r:id="rId6"/>
    <p:sldId id="260" r:id="rId7"/>
    <p:sldId id="261" r:id="rId8"/>
    <p:sldId id="262" r:id="rId9"/>
    <p:sldId id="263" r:id="rId10"/>
    <p:sldId id="264" r:id="rId11"/>
    <p:sldId id="265" r:id="rId12"/>
    <p:sldId id="279" r:id="rId13"/>
    <p:sldId id="266" r:id="rId14"/>
    <p:sldId id="267" r:id="rId15"/>
    <p:sldId id="280" r:id="rId16"/>
    <p:sldId id="268" r:id="rId17"/>
    <p:sldId id="269" r:id="rId18"/>
    <p:sldId id="270" r:id="rId19"/>
    <p:sldId id="271" r:id="rId20"/>
    <p:sldId id="274" r:id="rId21"/>
    <p:sldId id="272" r:id="rId22"/>
    <p:sldId id="273" r:id="rId23"/>
    <p:sldId id="275" r:id="rId24"/>
    <p:sldId id="27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Action Research on Enhancing Academic Excellence in Science through the  Use of Collaborative Learning Method in Gamodubu Primary School</a:t>
            </a:r>
            <a:endParaRPr lang="en-US" sz="3200" dirty="0"/>
          </a:p>
        </p:txBody>
      </p:sp>
      <p:sp>
        <p:nvSpPr>
          <p:cNvPr id="3" name="Subtitle 2"/>
          <p:cNvSpPr>
            <a:spLocks noGrp="1"/>
          </p:cNvSpPr>
          <p:nvPr>
            <p:ph type="subTitle" idx="1"/>
          </p:nvPr>
        </p:nvSpPr>
        <p:spPr/>
        <p:txBody>
          <a:bodyPr>
            <a:normAutofit lnSpcReduction="10000"/>
          </a:bodyPr>
          <a:lstStyle/>
          <a:p>
            <a:r>
              <a:rPr lang="en-US" sz="2800" dirty="0" smtClean="0"/>
              <a:t>By  </a:t>
            </a:r>
            <a:r>
              <a:rPr lang="en-US" sz="3200" dirty="0" smtClean="0"/>
              <a:t>Kaone </a:t>
            </a:r>
            <a:r>
              <a:rPr lang="en-US" sz="3200" dirty="0" smtClean="0"/>
              <a:t>Bakokonyane</a:t>
            </a:r>
          </a:p>
          <a:p>
            <a:r>
              <a:rPr lang="en-US" sz="3200" dirty="0"/>
              <a:t>	</a:t>
            </a:r>
            <a:r>
              <a:rPr lang="en-US" sz="3200" dirty="0" smtClean="0"/>
              <a:t>Tiro Mokgoare</a:t>
            </a:r>
            <a:endParaRPr lang="en-US" sz="3200" dirty="0"/>
          </a:p>
        </p:txBody>
      </p:sp>
    </p:spTree>
    <p:extLst>
      <p:ext uri="{BB962C8B-B14F-4D97-AF65-F5344CB8AC3E}">
        <p14:creationId xmlns:p14="http://schemas.microsoft.com/office/powerpoint/2010/main" val="183763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frame work used</a:t>
            </a:r>
            <a:endParaRPr lang="en-US" dirty="0"/>
          </a:p>
        </p:txBody>
      </p:sp>
      <p:sp>
        <p:nvSpPr>
          <p:cNvPr id="3" name="Content Placeholder 2"/>
          <p:cNvSpPr>
            <a:spLocks noGrp="1"/>
          </p:cNvSpPr>
          <p:nvPr>
            <p:ph idx="1"/>
          </p:nvPr>
        </p:nvSpPr>
        <p:spPr/>
        <p:txBody>
          <a:bodyPr>
            <a:normAutofit/>
          </a:bodyPr>
          <a:lstStyle/>
          <a:p>
            <a:r>
              <a:rPr lang="en-US" sz="3600" dirty="0" smtClean="0"/>
              <a:t>The study used the theory of Action by Argyris and Schon (1978) which argued that the theories of action must produce solutions to problems</a:t>
            </a:r>
            <a:endParaRPr lang="en-US" sz="3600" dirty="0"/>
          </a:p>
        </p:txBody>
      </p:sp>
    </p:spTree>
    <p:extLst>
      <p:ext uri="{BB962C8B-B14F-4D97-AF65-F5344CB8AC3E}">
        <p14:creationId xmlns:p14="http://schemas.microsoft.com/office/powerpoint/2010/main" val="357861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framework methodology</a:t>
            </a:r>
            <a:endParaRPr lang="en-US" dirty="0"/>
          </a:p>
        </p:txBody>
      </p:sp>
      <p:sp>
        <p:nvSpPr>
          <p:cNvPr id="3" name="Content Placeholder 2"/>
          <p:cNvSpPr>
            <a:spLocks noGrp="1"/>
          </p:cNvSpPr>
          <p:nvPr>
            <p:ph idx="1"/>
          </p:nvPr>
        </p:nvSpPr>
        <p:spPr/>
        <p:txBody>
          <a:bodyPr>
            <a:normAutofit/>
          </a:bodyPr>
          <a:lstStyle/>
          <a:p>
            <a:r>
              <a:rPr lang="en-US" sz="2000" dirty="0" smtClean="0"/>
              <a:t>The study used the Design Based Intervention Research framework</a:t>
            </a:r>
          </a:p>
          <a:p>
            <a:r>
              <a:rPr lang="en-US" sz="2000" dirty="0" smtClean="0"/>
              <a:t>The framework developed the collaborative learning method which catered for both classroom learning and implementation through systematic inquiry (Penuel et-al, 2011)</a:t>
            </a:r>
          </a:p>
          <a:p>
            <a:r>
              <a:rPr lang="en-US" sz="2000" dirty="0" smtClean="0"/>
              <a:t>The framework developed, tested and refined the  collaborative learning method</a:t>
            </a:r>
          </a:p>
          <a:p>
            <a:r>
              <a:rPr lang="en-US" sz="2000" dirty="0" smtClean="0"/>
              <a:t>The researcher gathered a lot of literature on collaborative learning method and designed the one which can be suitable for  the class</a:t>
            </a:r>
          </a:p>
          <a:p>
            <a:r>
              <a:rPr lang="en-US" sz="2000" dirty="0" smtClean="0"/>
              <a:t>The researcher shared the method with research committee</a:t>
            </a:r>
          </a:p>
          <a:p>
            <a:r>
              <a:rPr lang="en-US" sz="2000" dirty="0" smtClean="0"/>
              <a:t>The method was also shared with the learners</a:t>
            </a:r>
          </a:p>
          <a:p>
            <a:endParaRPr lang="en-US" sz="2000" dirty="0"/>
          </a:p>
        </p:txBody>
      </p:sp>
    </p:spTree>
    <p:extLst>
      <p:ext uri="{BB962C8B-B14F-4D97-AF65-F5344CB8AC3E}">
        <p14:creationId xmlns:p14="http://schemas.microsoft.com/office/powerpoint/2010/main" val="2662960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Based Intervention Research</a:t>
            </a:r>
            <a:endParaRPr lang="en-US" dirty="0"/>
          </a:p>
        </p:txBody>
      </p:sp>
      <p:pic>
        <p:nvPicPr>
          <p:cNvPr id="4" name="Content Placeholder 3" descr="Setshwantsho se se amanang"/>
          <p:cNvPicPr>
            <a:picLocks noGrp="1"/>
          </p:cNvPicPr>
          <p:nvPr>
            <p:ph idx="1"/>
          </p:nvPr>
        </p:nvPicPr>
        <p:blipFill>
          <a:blip r:embed="rId2" cstate="print"/>
          <a:srcRect/>
          <a:stretch>
            <a:fillRect/>
          </a:stretch>
        </p:blipFill>
        <p:spPr bwMode="auto">
          <a:xfrm>
            <a:off x="3048293" y="2133600"/>
            <a:ext cx="7997239" cy="3778250"/>
          </a:xfrm>
          <a:prstGeom prst="rect">
            <a:avLst/>
          </a:prstGeom>
          <a:noFill/>
          <a:ln w="9525">
            <a:noFill/>
            <a:miter lim="800000"/>
            <a:headEnd/>
            <a:tailEnd/>
          </a:ln>
        </p:spPr>
      </p:pic>
    </p:spTree>
    <p:extLst>
      <p:ext uri="{BB962C8B-B14F-4D97-AF65-F5344CB8AC3E}">
        <p14:creationId xmlns:p14="http://schemas.microsoft.com/office/powerpoint/2010/main" val="720251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Framework methodology</a:t>
            </a:r>
            <a:endParaRPr lang="en-US" dirty="0"/>
          </a:p>
        </p:txBody>
      </p:sp>
      <p:sp>
        <p:nvSpPr>
          <p:cNvPr id="3" name="Content Placeholder 2"/>
          <p:cNvSpPr>
            <a:spLocks noGrp="1"/>
          </p:cNvSpPr>
          <p:nvPr>
            <p:ph idx="1"/>
          </p:nvPr>
        </p:nvSpPr>
        <p:spPr/>
        <p:txBody>
          <a:bodyPr>
            <a:normAutofit/>
          </a:bodyPr>
          <a:lstStyle/>
          <a:p>
            <a:r>
              <a:rPr lang="en-US" sz="2000" dirty="0" smtClean="0"/>
              <a:t>The CLMS project entailed a monthly circle in which the researcher, planned the method, implemented the method , do testing to check if there was improvement in academic performance.</a:t>
            </a:r>
          </a:p>
          <a:p>
            <a:r>
              <a:rPr lang="en-US" sz="2000" dirty="0" smtClean="0"/>
              <a:t>The researcher used questionnaires, rubrics and interview as a follow up and gave feedback to the research committee to make actionable recommendations regarding how the strategies can be adjusted in the next cycle</a:t>
            </a:r>
          </a:p>
          <a:p>
            <a:r>
              <a:rPr lang="en-US" sz="2000" dirty="0" smtClean="0"/>
              <a:t>The framework consisted of curriculum materials, learners, teacher, coach, research committee and school leaders.</a:t>
            </a:r>
            <a:endParaRPr lang="en-US" sz="2000" dirty="0"/>
          </a:p>
        </p:txBody>
      </p:sp>
    </p:spTree>
    <p:extLst>
      <p:ext uri="{BB962C8B-B14F-4D97-AF65-F5344CB8AC3E}">
        <p14:creationId xmlns:p14="http://schemas.microsoft.com/office/powerpoint/2010/main" val="2238969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based design-research methodology</a:t>
            </a:r>
            <a:endParaRPr lang="en-US" dirty="0"/>
          </a:p>
        </p:txBody>
      </p:sp>
      <p:sp>
        <p:nvSpPr>
          <p:cNvPr id="3" name="Content Placeholder 2"/>
          <p:cNvSpPr>
            <a:spLocks noGrp="1"/>
          </p:cNvSpPr>
          <p:nvPr>
            <p:ph idx="1"/>
          </p:nvPr>
        </p:nvSpPr>
        <p:spPr/>
        <p:txBody>
          <a:bodyPr>
            <a:noAutofit/>
          </a:bodyPr>
          <a:lstStyle/>
          <a:p>
            <a:pPr marL="0" indent="0">
              <a:buNone/>
            </a:pPr>
            <a:endParaRPr lang="en-US" sz="2000" dirty="0" smtClean="0"/>
          </a:p>
          <a:p>
            <a:r>
              <a:rPr lang="en-US" sz="2000" dirty="0" smtClean="0"/>
              <a:t>The design cycle was at the timescale of a lesson I day instruction (Cobb et-al, 2003)</a:t>
            </a:r>
          </a:p>
          <a:p>
            <a:r>
              <a:rPr lang="en-US" sz="2000" dirty="0" smtClean="0"/>
              <a:t>The class was divided into mixed ability groups of 6 to cater for 3 topics and each group had 3 objectives to work on</a:t>
            </a:r>
          </a:p>
          <a:p>
            <a:r>
              <a:rPr lang="en-US" sz="2000" dirty="0" smtClean="0"/>
              <a:t>Each group discussed the topics , did lesson plan and taught other students</a:t>
            </a:r>
          </a:p>
          <a:p>
            <a:r>
              <a:rPr lang="en-US" sz="2000" dirty="0" smtClean="0"/>
              <a:t>The lessons were video recorded and rubric was used to test for social skills</a:t>
            </a:r>
          </a:p>
          <a:p>
            <a:r>
              <a:rPr lang="en-US" sz="2000" dirty="0" smtClean="0"/>
              <a:t>After every topic there was a  topic test, which was recorded and analyzed </a:t>
            </a:r>
          </a:p>
        </p:txBody>
      </p:sp>
    </p:spTree>
    <p:extLst>
      <p:ext uri="{BB962C8B-B14F-4D97-AF65-F5344CB8AC3E}">
        <p14:creationId xmlns:p14="http://schemas.microsoft.com/office/powerpoint/2010/main" val="3105783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based design research</a:t>
            </a:r>
            <a:endParaRPr lang="en-US" dirty="0"/>
          </a:p>
        </p:txBody>
      </p:sp>
      <p:pic>
        <p:nvPicPr>
          <p:cNvPr id="4" name="Content Placeholder 3" descr="Setshwantsho se se amanang"/>
          <p:cNvPicPr>
            <a:picLocks noGrp="1"/>
          </p:cNvPicPr>
          <p:nvPr>
            <p:ph idx="1"/>
          </p:nvPr>
        </p:nvPicPr>
        <p:blipFill>
          <a:blip r:embed="rId2" cstate="print"/>
          <a:srcRect/>
          <a:stretch>
            <a:fillRect/>
          </a:stretch>
        </p:blipFill>
        <p:spPr bwMode="auto">
          <a:xfrm>
            <a:off x="2998788" y="2689225"/>
            <a:ext cx="8096250" cy="2667000"/>
          </a:xfrm>
          <a:prstGeom prst="rect">
            <a:avLst/>
          </a:prstGeom>
          <a:noFill/>
          <a:ln w="9525">
            <a:noFill/>
            <a:miter lim="800000"/>
            <a:headEnd/>
            <a:tailEnd/>
          </a:ln>
        </p:spPr>
      </p:pic>
    </p:spTree>
    <p:extLst>
      <p:ext uri="{BB962C8B-B14F-4D97-AF65-F5344CB8AC3E}">
        <p14:creationId xmlns:p14="http://schemas.microsoft.com/office/powerpoint/2010/main" val="1055950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a:t>
            </a:r>
            <a:r>
              <a:rPr lang="en-US" smtClean="0"/>
              <a:t>of academic </a:t>
            </a:r>
            <a:r>
              <a:rPr lang="en-US" dirty="0" smtClean="0"/>
              <a:t>results after the method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9665293"/>
              </p:ext>
            </p:extLst>
          </p:nvPr>
        </p:nvGraphicFramePr>
        <p:xfrm>
          <a:off x="2589213" y="2133600"/>
          <a:ext cx="8915400" cy="3291840"/>
        </p:xfrm>
        <a:graphic>
          <a:graphicData uri="http://schemas.openxmlformats.org/drawingml/2006/table">
            <a:tbl>
              <a:tblPr firstRow="1" bandRow="1">
                <a:tableStyleId>{5C22544A-7EE6-4342-B048-85BDC9FD1C3A}</a:tableStyleId>
              </a:tblPr>
              <a:tblGrid>
                <a:gridCol w="3105005"/>
                <a:gridCol w="1352695"/>
                <a:gridCol w="2228850"/>
                <a:gridCol w="2228850"/>
              </a:tblGrid>
              <a:tr h="370840">
                <a:tc>
                  <a:txBody>
                    <a:bodyPr/>
                    <a:lstStyle/>
                    <a:p>
                      <a:r>
                        <a:rPr lang="en-US" sz="2400" dirty="0" smtClean="0"/>
                        <a:t>PERIOD</a:t>
                      </a:r>
                      <a:endParaRPr lang="en-US" sz="2400" dirty="0"/>
                    </a:p>
                  </a:txBody>
                  <a:tcPr/>
                </a:tc>
                <a:tc>
                  <a:txBody>
                    <a:bodyPr/>
                    <a:lstStyle/>
                    <a:p>
                      <a:r>
                        <a:rPr lang="en-US" sz="2400" dirty="0" smtClean="0"/>
                        <a:t>TOTAL</a:t>
                      </a:r>
                      <a:endParaRPr lang="en-US" sz="2400" dirty="0"/>
                    </a:p>
                  </a:txBody>
                  <a:tcPr/>
                </a:tc>
                <a:tc>
                  <a:txBody>
                    <a:bodyPr/>
                    <a:lstStyle/>
                    <a:p>
                      <a:r>
                        <a:rPr lang="en-US" sz="2400" dirty="0" smtClean="0"/>
                        <a:t>ABC</a:t>
                      </a:r>
                      <a:endParaRPr lang="en-US" sz="2400" dirty="0"/>
                    </a:p>
                  </a:txBody>
                  <a:tcPr/>
                </a:tc>
                <a:tc>
                  <a:txBody>
                    <a:bodyPr/>
                    <a:lstStyle/>
                    <a:p>
                      <a:r>
                        <a:rPr lang="en-US" sz="2400" dirty="0" smtClean="0"/>
                        <a:t>DE</a:t>
                      </a:r>
                      <a:endParaRPr lang="en-US" sz="2400" dirty="0"/>
                    </a:p>
                  </a:txBody>
                  <a:tcPr/>
                </a:tc>
              </a:tr>
              <a:tr h="370840">
                <a:tc>
                  <a:txBody>
                    <a:bodyPr/>
                    <a:lstStyle/>
                    <a:p>
                      <a:r>
                        <a:rPr lang="en-US" sz="2400" dirty="0" smtClean="0"/>
                        <a:t>AUGUST</a:t>
                      </a:r>
                    </a:p>
                    <a:p>
                      <a:endParaRPr lang="en-US" sz="2400" dirty="0"/>
                    </a:p>
                  </a:txBody>
                  <a:tcPr/>
                </a:tc>
                <a:tc>
                  <a:txBody>
                    <a:bodyPr/>
                    <a:lstStyle/>
                    <a:p>
                      <a:r>
                        <a:rPr lang="en-US" sz="2400" dirty="0" smtClean="0"/>
                        <a:t>32</a:t>
                      </a:r>
                      <a:endParaRPr lang="en-US" sz="2400" dirty="0"/>
                    </a:p>
                  </a:txBody>
                  <a:tcPr/>
                </a:tc>
                <a:tc>
                  <a:txBody>
                    <a:bodyPr/>
                    <a:lstStyle/>
                    <a:p>
                      <a:r>
                        <a:rPr lang="en-US" sz="2400" dirty="0" smtClean="0"/>
                        <a:t>68.8</a:t>
                      </a:r>
                      <a:endParaRPr lang="en-US" sz="2400" dirty="0"/>
                    </a:p>
                  </a:txBody>
                  <a:tcPr/>
                </a:tc>
                <a:tc>
                  <a:txBody>
                    <a:bodyPr/>
                    <a:lstStyle/>
                    <a:p>
                      <a:r>
                        <a:rPr lang="en-US" sz="2400" dirty="0" smtClean="0"/>
                        <a:t>31.2</a:t>
                      </a:r>
                      <a:endParaRPr lang="en-US" sz="2400" dirty="0"/>
                    </a:p>
                  </a:txBody>
                  <a:tcPr/>
                </a:tc>
              </a:tr>
              <a:tr h="370840">
                <a:tc>
                  <a:txBody>
                    <a:bodyPr/>
                    <a:lstStyle/>
                    <a:p>
                      <a:r>
                        <a:rPr lang="en-US" sz="2400" dirty="0" smtClean="0"/>
                        <a:t>TERM 3 2018 (covered topics</a:t>
                      </a:r>
                      <a:r>
                        <a:rPr lang="en-US" sz="2400" baseline="0" dirty="0" smtClean="0"/>
                        <a:t> only)</a:t>
                      </a:r>
                      <a:endParaRPr lang="en-US" sz="2400" dirty="0"/>
                    </a:p>
                  </a:txBody>
                  <a:tcPr/>
                </a:tc>
                <a:tc>
                  <a:txBody>
                    <a:bodyPr/>
                    <a:lstStyle/>
                    <a:p>
                      <a:r>
                        <a:rPr lang="en-US" sz="2400" dirty="0" smtClean="0"/>
                        <a:t>32</a:t>
                      </a:r>
                      <a:endParaRPr lang="en-US" sz="2400" dirty="0"/>
                    </a:p>
                  </a:txBody>
                  <a:tcPr/>
                </a:tc>
                <a:tc>
                  <a:txBody>
                    <a:bodyPr/>
                    <a:lstStyle/>
                    <a:p>
                      <a:r>
                        <a:rPr lang="en-US" sz="2400" dirty="0" smtClean="0"/>
                        <a:t>61.2</a:t>
                      </a:r>
                      <a:endParaRPr lang="en-US" sz="2400" dirty="0"/>
                    </a:p>
                  </a:txBody>
                  <a:tcPr/>
                </a:tc>
                <a:tc>
                  <a:txBody>
                    <a:bodyPr/>
                    <a:lstStyle/>
                    <a:p>
                      <a:r>
                        <a:rPr lang="en-US" sz="2400" dirty="0" smtClean="0"/>
                        <a:t>38.8</a:t>
                      </a:r>
                      <a:endParaRPr lang="en-US" sz="2400" dirty="0"/>
                    </a:p>
                  </a:txBody>
                  <a:tcPr/>
                </a:tc>
              </a:tr>
              <a:tr h="370840">
                <a:tc>
                  <a:txBody>
                    <a:bodyPr/>
                    <a:lstStyle/>
                    <a:p>
                      <a:r>
                        <a:rPr lang="en-US" sz="2400" dirty="0" smtClean="0"/>
                        <a:t>TERM 1 2019</a:t>
                      </a:r>
                    </a:p>
                    <a:p>
                      <a:endParaRPr lang="en-US" sz="2400" dirty="0"/>
                    </a:p>
                  </a:txBody>
                  <a:tcPr/>
                </a:tc>
                <a:tc>
                  <a:txBody>
                    <a:bodyPr/>
                    <a:lstStyle/>
                    <a:p>
                      <a:r>
                        <a:rPr lang="en-US" sz="2400" dirty="0" smtClean="0"/>
                        <a:t>31</a:t>
                      </a:r>
                      <a:endParaRPr lang="en-US" sz="2400" dirty="0"/>
                    </a:p>
                  </a:txBody>
                  <a:tcPr/>
                </a:tc>
                <a:tc>
                  <a:txBody>
                    <a:bodyPr/>
                    <a:lstStyle/>
                    <a:p>
                      <a:r>
                        <a:rPr lang="en-US" sz="2400" dirty="0" smtClean="0"/>
                        <a:t>64.5</a:t>
                      </a:r>
                      <a:endParaRPr lang="en-US" sz="2400" dirty="0"/>
                    </a:p>
                  </a:txBody>
                  <a:tcPr/>
                </a:tc>
                <a:tc>
                  <a:txBody>
                    <a:bodyPr/>
                    <a:lstStyle/>
                    <a:p>
                      <a:r>
                        <a:rPr lang="en-US" sz="2400" dirty="0" smtClean="0"/>
                        <a:t>35.5</a:t>
                      </a:r>
                      <a:endParaRPr lang="en-US" sz="2400" dirty="0"/>
                    </a:p>
                  </a:txBody>
                  <a:tcPr/>
                </a:tc>
              </a:tr>
            </a:tbl>
          </a:graphicData>
        </a:graphic>
      </p:graphicFrame>
    </p:spTree>
    <p:extLst>
      <p:ext uri="{BB962C8B-B14F-4D97-AF65-F5344CB8AC3E}">
        <p14:creationId xmlns:p14="http://schemas.microsoft.com/office/powerpoint/2010/main" val="436194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on learning through collaborative learning method </a:t>
            </a:r>
            <a:r>
              <a:rPr lang="en-US" smtClean="0"/>
              <a:t>from questionnaires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9238908"/>
              </p:ext>
            </p:extLst>
          </p:nvPr>
        </p:nvGraphicFramePr>
        <p:xfrm>
          <a:off x="2589213" y="2133600"/>
          <a:ext cx="8915400" cy="4297680"/>
        </p:xfrm>
        <a:graphic>
          <a:graphicData uri="http://schemas.openxmlformats.org/drawingml/2006/table">
            <a:tbl>
              <a:tblPr firstRow="1" bandRow="1">
                <a:tableStyleId>{5C22544A-7EE6-4342-B048-85BDC9FD1C3A}</a:tableStyleId>
              </a:tblPr>
              <a:tblGrid>
                <a:gridCol w="5557260"/>
                <a:gridCol w="1787236"/>
                <a:gridCol w="1570904"/>
              </a:tblGrid>
              <a:tr h="370840">
                <a:tc>
                  <a:txBody>
                    <a:bodyPr/>
                    <a:lstStyle/>
                    <a:p>
                      <a:r>
                        <a:rPr lang="en-US" dirty="0" smtClean="0"/>
                        <a:t>Check point</a:t>
                      </a:r>
                      <a:endParaRPr lang="en-US" dirty="0"/>
                    </a:p>
                  </a:txBody>
                  <a:tcPr/>
                </a:tc>
                <a:tc>
                  <a:txBody>
                    <a:bodyPr/>
                    <a:lstStyle/>
                    <a:p>
                      <a:r>
                        <a:rPr lang="en-US" dirty="0" smtClean="0"/>
                        <a:t>No</a:t>
                      </a:r>
                    </a:p>
                    <a:p>
                      <a:endParaRPr lang="en-US" dirty="0"/>
                    </a:p>
                  </a:txBody>
                  <a:tcPr/>
                </a:tc>
                <a:tc>
                  <a:txBody>
                    <a:bodyPr/>
                    <a:lstStyle/>
                    <a:p>
                      <a:r>
                        <a:rPr lang="en-US" dirty="0" smtClean="0"/>
                        <a:t>%</a:t>
                      </a:r>
                      <a:endParaRPr lang="en-US" dirty="0"/>
                    </a:p>
                  </a:txBody>
                  <a:tcPr/>
                </a:tc>
              </a:tr>
              <a:tr h="370840">
                <a:tc>
                  <a:txBody>
                    <a:bodyPr/>
                    <a:lstStyle/>
                    <a:p>
                      <a:r>
                        <a:rPr lang="en-US" dirty="0" smtClean="0"/>
                        <a:t>Helped </a:t>
                      </a:r>
                      <a:r>
                        <a:rPr lang="en-US" dirty="0" smtClean="0"/>
                        <a:t>understanding</a:t>
                      </a:r>
                    </a:p>
                    <a:p>
                      <a:endParaRPr lang="en-US" dirty="0" smtClean="0"/>
                    </a:p>
                    <a:p>
                      <a:endParaRPr lang="en-US" dirty="0"/>
                    </a:p>
                  </a:txBody>
                  <a:tcPr/>
                </a:tc>
                <a:tc>
                  <a:txBody>
                    <a:bodyPr/>
                    <a:lstStyle/>
                    <a:p>
                      <a:r>
                        <a:rPr lang="en-US" dirty="0" smtClean="0"/>
                        <a:t>30</a:t>
                      </a:r>
                      <a:endParaRPr lang="en-US" dirty="0"/>
                    </a:p>
                  </a:txBody>
                  <a:tcPr/>
                </a:tc>
                <a:tc>
                  <a:txBody>
                    <a:bodyPr/>
                    <a:lstStyle/>
                    <a:p>
                      <a:r>
                        <a:rPr lang="en-US" dirty="0" smtClean="0"/>
                        <a:t>96.8</a:t>
                      </a:r>
                      <a:endParaRPr lang="en-US" dirty="0"/>
                    </a:p>
                  </a:txBody>
                  <a:tcPr/>
                </a:tc>
              </a:tr>
              <a:tr h="370840">
                <a:tc>
                  <a:txBody>
                    <a:bodyPr/>
                    <a:lstStyle/>
                    <a:p>
                      <a:r>
                        <a:rPr lang="en-US" dirty="0" smtClean="0"/>
                        <a:t>Pooled knowledge and </a:t>
                      </a:r>
                      <a:r>
                        <a:rPr lang="en-US" dirty="0" smtClean="0"/>
                        <a:t>expertise</a:t>
                      </a:r>
                    </a:p>
                    <a:p>
                      <a:endParaRPr lang="en-US" dirty="0" smtClean="0"/>
                    </a:p>
                    <a:p>
                      <a:endParaRPr lang="en-US" dirty="0"/>
                    </a:p>
                  </a:txBody>
                  <a:tcPr/>
                </a:tc>
                <a:tc>
                  <a:txBody>
                    <a:bodyPr/>
                    <a:lstStyle/>
                    <a:p>
                      <a:r>
                        <a:rPr lang="en-US" dirty="0" smtClean="0"/>
                        <a:t>28</a:t>
                      </a:r>
                      <a:endParaRPr lang="en-US" dirty="0"/>
                    </a:p>
                  </a:txBody>
                  <a:tcPr/>
                </a:tc>
                <a:tc>
                  <a:txBody>
                    <a:bodyPr/>
                    <a:lstStyle/>
                    <a:p>
                      <a:r>
                        <a:rPr lang="en-US" dirty="0" smtClean="0"/>
                        <a:t>90.3</a:t>
                      </a:r>
                      <a:endParaRPr lang="en-US" dirty="0"/>
                    </a:p>
                  </a:txBody>
                  <a:tcPr/>
                </a:tc>
              </a:tr>
              <a:tr h="370840">
                <a:tc>
                  <a:txBody>
                    <a:bodyPr/>
                    <a:lstStyle/>
                    <a:p>
                      <a:r>
                        <a:rPr lang="en-US" dirty="0" smtClean="0"/>
                        <a:t>Got helpful </a:t>
                      </a:r>
                      <a:r>
                        <a:rPr lang="en-US" dirty="0" smtClean="0"/>
                        <a:t>feedback</a:t>
                      </a:r>
                    </a:p>
                    <a:p>
                      <a:endParaRPr lang="en-US" dirty="0" smtClean="0"/>
                    </a:p>
                    <a:p>
                      <a:endParaRPr lang="en-US" dirty="0"/>
                    </a:p>
                  </a:txBody>
                  <a:tcPr/>
                </a:tc>
                <a:tc>
                  <a:txBody>
                    <a:bodyPr/>
                    <a:lstStyle/>
                    <a:p>
                      <a:r>
                        <a:rPr lang="en-US" dirty="0" smtClean="0"/>
                        <a:t>29</a:t>
                      </a:r>
                      <a:endParaRPr lang="en-US" dirty="0"/>
                    </a:p>
                  </a:txBody>
                  <a:tcPr/>
                </a:tc>
                <a:tc>
                  <a:txBody>
                    <a:bodyPr/>
                    <a:lstStyle/>
                    <a:p>
                      <a:r>
                        <a:rPr lang="en-US" dirty="0" smtClean="0"/>
                        <a:t>93.5</a:t>
                      </a:r>
                      <a:endParaRPr lang="en-US" dirty="0"/>
                    </a:p>
                  </a:txBody>
                  <a:tcPr/>
                </a:tc>
              </a:tr>
              <a:tr h="370840">
                <a:tc>
                  <a:txBody>
                    <a:bodyPr/>
                    <a:lstStyle/>
                    <a:p>
                      <a:r>
                        <a:rPr lang="en-US" dirty="0" smtClean="0"/>
                        <a:t>Stimulated </a:t>
                      </a:r>
                      <a:r>
                        <a:rPr lang="en-US" dirty="0" smtClean="0"/>
                        <a:t>thinking</a:t>
                      </a:r>
                    </a:p>
                    <a:p>
                      <a:endParaRPr lang="en-US" dirty="0" smtClean="0"/>
                    </a:p>
                    <a:p>
                      <a:endParaRPr lang="en-US" dirty="0"/>
                    </a:p>
                  </a:txBody>
                  <a:tcPr/>
                </a:tc>
                <a:tc>
                  <a:txBody>
                    <a:bodyPr/>
                    <a:lstStyle/>
                    <a:p>
                      <a:r>
                        <a:rPr lang="en-US" dirty="0" smtClean="0"/>
                        <a:t>28</a:t>
                      </a:r>
                      <a:endParaRPr lang="en-US" dirty="0"/>
                    </a:p>
                  </a:txBody>
                  <a:tcPr/>
                </a:tc>
                <a:tc>
                  <a:txBody>
                    <a:bodyPr/>
                    <a:lstStyle/>
                    <a:p>
                      <a:r>
                        <a:rPr lang="en-US" dirty="0" smtClean="0"/>
                        <a:t>90.3</a:t>
                      </a:r>
                      <a:endParaRPr lang="en-US" dirty="0"/>
                    </a:p>
                  </a:txBody>
                  <a:tcPr/>
                </a:tc>
              </a:tr>
            </a:tbl>
          </a:graphicData>
        </a:graphic>
      </p:graphicFrame>
    </p:spTree>
    <p:extLst>
      <p:ext uri="{BB962C8B-B14F-4D97-AF65-F5344CB8AC3E}">
        <p14:creationId xmlns:p14="http://schemas.microsoft.com/office/powerpoint/2010/main" val="1004324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focusing on social and emotional aspects from questionnaires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0145565"/>
              </p:ext>
            </p:extLst>
          </p:nvPr>
        </p:nvGraphicFramePr>
        <p:xfrm>
          <a:off x="2589213" y="2133600"/>
          <a:ext cx="8915400" cy="3901440"/>
        </p:xfrm>
        <a:graphic>
          <a:graphicData uri="http://schemas.openxmlformats.org/drawingml/2006/table">
            <a:tbl>
              <a:tblPr firstRow="1" bandRow="1">
                <a:tableStyleId>{5C22544A-7EE6-4342-B048-85BDC9FD1C3A}</a:tableStyleId>
              </a:tblPr>
              <a:tblGrid>
                <a:gridCol w="5848205"/>
                <a:gridCol w="1704109"/>
                <a:gridCol w="1363086"/>
              </a:tblGrid>
              <a:tr h="370840">
                <a:tc>
                  <a:txBody>
                    <a:bodyPr/>
                    <a:lstStyle/>
                    <a:p>
                      <a:r>
                        <a:rPr lang="en-US" sz="2000" dirty="0" smtClean="0"/>
                        <a:t>Check point</a:t>
                      </a:r>
                      <a:endParaRPr lang="en-US" sz="2000" dirty="0"/>
                    </a:p>
                  </a:txBody>
                  <a:tcPr/>
                </a:tc>
                <a:tc>
                  <a:txBody>
                    <a:bodyPr/>
                    <a:lstStyle/>
                    <a:p>
                      <a:r>
                        <a:rPr lang="en-US" sz="2000" dirty="0" smtClean="0"/>
                        <a:t>No</a:t>
                      </a:r>
                      <a:endParaRPr lang="en-US" sz="2000" dirty="0"/>
                    </a:p>
                  </a:txBody>
                  <a:tcPr/>
                </a:tc>
                <a:tc>
                  <a:txBody>
                    <a:bodyPr/>
                    <a:lstStyle/>
                    <a:p>
                      <a:r>
                        <a:rPr lang="en-US" sz="2000" dirty="0" smtClean="0"/>
                        <a:t>%</a:t>
                      </a:r>
                      <a:endParaRPr lang="en-US" sz="2000" dirty="0"/>
                    </a:p>
                  </a:txBody>
                  <a:tcPr/>
                </a:tc>
              </a:tr>
              <a:tr h="363451">
                <a:tc>
                  <a:txBody>
                    <a:bodyPr/>
                    <a:lstStyle/>
                    <a:p>
                      <a:r>
                        <a:rPr lang="en-US" sz="2000" dirty="0" smtClean="0"/>
                        <a:t>More relaxed </a:t>
                      </a:r>
                      <a:r>
                        <a:rPr lang="en-US" sz="2000" dirty="0" smtClean="0"/>
                        <a:t>atmosphere</a:t>
                      </a:r>
                      <a:endParaRPr lang="en-US" sz="2000" dirty="0" smtClean="0"/>
                    </a:p>
                    <a:p>
                      <a:endParaRPr lang="en-US" sz="2000" dirty="0"/>
                    </a:p>
                  </a:txBody>
                  <a:tcPr/>
                </a:tc>
                <a:tc>
                  <a:txBody>
                    <a:bodyPr/>
                    <a:lstStyle/>
                    <a:p>
                      <a:r>
                        <a:rPr lang="en-US" sz="2000" dirty="0" smtClean="0"/>
                        <a:t>30</a:t>
                      </a:r>
                      <a:endParaRPr lang="en-US" sz="2000" dirty="0"/>
                    </a:p>
                  </a:txBody>
                  <a:tcPr/>
                </a:tc>
                <a:tc>
                  <a:txBody>
                    <a:bodyPr/>
                    <a:lstStyle/>
                    <a:p>
                      <a:r>
                        <a:rPr lang="en-US" sz="2000" dirty="0" smtClean="0"/>
                        <a:t>96.8</a:t>
                      </a:r>
                      <a:endParaRPr lang="en-US" sz="2000" dirty="0"/>
                    </a:p>
                  </a:txBody>
                  <a:tcPr/>
                </a:tc>
              </a:tr>
              <a:tr h="370840">
                <a:tc>
                  <a:txBody>
                    <a:bodyPr/>
                    <a:lstStyle/>
                    <a:p>
                      <a:r>
                        <a:rPr lang="en-US" sz="2000" dirty="0" smtClean="0"/>
                        <a:t>Made problem solving easier</a:t>
                      </a:r>
                    </a:p>
                    <a:p>
                      <a:endParaRPr lang="en-US" sz="2000" dirty="0"/>
                    </a:p>
                  </a:txBody>
                  <a:tcPr/>
                </a:tc>
                <a:tc>
                  <a:txBody>
                    <a:bodyPr/>
                    <a:lstStyle/>
                    <a:p>
                      <a:r>
                        <a:rPr lang="en-US" sz="2000" dirty="0" smtClean="0"/>
                        <a:t>27</a:t>
                      </a:r>
                      <a:endParaRPr lang="en-US" sz="2000" dirty="0"/>
                    </a:p>
                  </a:txBody>
                  <a:tcPr/>
                </a:tc>
                <a:tc>
                  <a:txBody>
                    <a:bodyPr/>
                    <a:lstStyle/>
                    <a:p>
                      <a:r>
                        <a:rPr lang="en-US" sz="2000" dirty="0" smtClean="0"/>
                        <a:t>87.1</a:t>
                      </a:r>
                      <a:endParaRPr lang="en-US" sz="2000" dirty="0"/>
                    </a:p>
                  </a:txBody>
                  <a:tcPr/>
                </a:tc>
              </a:tr>
              <a:tr h="370840">
                <a:tc>
                  <a:txBody>
                    <a:bodyPr/>
                    <a:lstStyle/>
                    <a:p>
                      <a:r>
                        <a:rPr lang="en-US" sz="2000" dirty="0" smtClean="0"/>
                        <a:t>It was fun</a:t>
                      </a:r>
                    </a:p>
                    <a:p>
                      <a:endParaRPr lang="en-US" sz="2000" dirty="0"/>
                    </a:p>
                  </a:txBody>
                  <a:tcPr/>
                </a:tc>
                <a:tc>
                  <a:txBody>
                    <a:bodyPr/>
                    <a:lstStyle/>
                    <a:p>
                      <a:r>
                        <a:rPr lang="en-US" sz="2000" dirty="0" smtClean="0"/>
                        <a:t>29</a:t>
                      </a:r>
                      <a:endParaRPr lang="en-US" sz="2000" dirty="0"/>
                    </a:p>
                  </a:txBody>
                  <a:tcPr/>
                </a:tc>
                <a:tc>
                  <a:txBody>
                    <a:bodyPr/>
                    <a:lstStyle/>
                    <a:p>
                      <a:r>
                        <a:rPr lang="en-US" sz="2000" dirty="0" smtClean="0"/>
                        <a:t>93.5</a:t>
                      </a:r>
                      <a:endParaRPr lang="en-US" sz="2000" dirty="0"/>
                    </a:p>
                  </a:txBody>
                  <a:tcPr/>
                </a:tc>
              </a:tr>
              <a:tr h="370840">
                <a:tc>
                  <a:txBody>
                    <a:bodyPr/>
                    <a:lstStyle/>
                    <a:p>
                      <a:r>
                        <a:rPr lang="en-US" sz="2000" dirty="0" smtClean="0"/>
                        <a:t>Greater responsibility</a:t>
                      </a:r>
                      <a:r>
                        <a:rPr lang="en-US" sz="2000" baseline="0" dirty="0" smtClean="0"/>
                        <a:t> for me and the group</a:t>
                      </a:r>
                    </a:p>
                    <a:p>
                      <a:endParaRPr lang="en-US" sz="2000" dirty="0"/>
                    </a:p>
                  </a:txBody>
                  <a:tcPr/>
                </a:tc>
                <a:tc>
                  <a:txBody>
                    <a:bodyPr/>
                    <a:lstStyle/>
                    <a:p>
                      <a:r>
                        <a:rPr lang="en-US" sz="2000" dirty="0" smtClean="0"/>
                        <a:t>28</a:t>
                      </a:r>
                      <a:endParaRPr lang="en-US" sz="2000" dirty="0"/>
                    </a:p>
                  </a:txBody>
                  <a:tcPr/>
                </a:tc>
                <a:tc>
                  <a:txBody>
                    <a:bodyPr/>
                    <a:lstStyle/>
                    <a:p>
                      <a:r>
                        <a:rPr lang="en-US" sz="2000" dirty="0" smtClean="0"/>
                        <a:t>90.3</a:t>
                      </a:r>
                      <a:endParaRPr lang="en-US" sz="2000" dirty="0"/>
                    </a:p>
                  </a:txBody>
                  <a:tcPr/>
                </a:tc>
              </a:tr>
              <a:tr h="370840">
                <a:tc>
                  <a:txBody>
                    <a:bodyPr/>
                    <a:lstStyle/>
                    <a:p>
                      <a:r>
                        <a:rPr lang="en-US" sz="2000" dirty="0" smtClean="0"/>
                        <a:t>Made new friends</a:t>
                      </a:r>
                    </a:p>
                    <a:p>
                      <a:endParaRPr lang="en-US" sz="2000" dirty="0"/>
                    </a:p>
                  </a:txBody>
                  <a:tcPr/>
                </a:tc>
                <a:tc>
                  <a:txBody>
                    <a:bodyPr/>
                    <a:lstStyle/>
                    <a:p>
                      <a:r>
                        <a:rPr lang="en-US" sz="2000" dirty="0" smtClean="0"/>
                        <a:t>30</a:t>
                      </a:r>
                      <a:endParaRPr lang="en-US" sz="2000" dirty="0"/>
                    </a:p>
                  </a:txBody>
                  <a:tcPr/>
                </a:tc>
                <a:tc>
                  <a:txBody>
                    <a:bodyPr/>
                    <a:lstStyle/>
                    <a:p>
                      <a:r>
                        <a:rPr lang="en-US" sz="2000" dirty="0" smtClean="0"/>
                        <a:t>96.8</a:t>
                      </a:r>
                      <a:endParaRPr lang="en-US" sz="2000" dirty="0"/>
                    </a:p>
                  </a:txBody>
                  <a:tcPr/>
                </a:tc>
              </a:tr>
            </a:tbl>
          </a:graphicData>
        </a:graphic>
      </p:graphicFrame>
    </p:spTree>
    <p:extLst>
      <p:ext uri="{BB962C8B-B14F-4D97-AF65-F5344CB8AC3E}">
        <p14:creationId xmlns:p14="http://schemas.microsoft.com/office/powerpoint/2010/main" val="1934416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 results used during lessons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70538435"/>
              </p:ext>
            </p:extLst>
          </p:nvPr>
        </p:nvGraphicFramePr>
        <p:xfrm>
          <a:off x="2589213" y="2133600"/>
          <a:ext cx="9271754" cy="3688080"/>
        </p:xfrm>
        <a:graphic>
          <a:graphicData uri="http://schemas.openxmlformats.org/drawingml/2006/table">
            <a:tbl>
              <a:tblPr firstRow="1" bandRow="1">
                <a:tableStyleId>{5C22544A-7EE6-4342-B048-85BDC9FD1C3A}</a:tableStyleId>
              </a:tblPr>
              <a:tblGrid>
                <a:gridCol w="890619"/>
                <a:gridCol w="890619"/>
                <a:gridCol w="1062768"/>
                <a:gridCol w="1062768"/>
                <a:gridCol w="939279"/>
                <a:gridCol w="939279"/>
                <a:gridCol w="779602"/>
                <a:gridCol w="779602"/>
                <a:gridCol w="963609"/>
                <a:gridCol w="963609"/>
              </a:tblGrid>
              <a:tr h="370840">
                <a:tc>
                  <a:txBody>
                    <a:bodyPr/>
                    <a:lstStyle/>
                    <a:p>
                      <a:r>
                        <a:rPr lang="en-US" sz="2000" dirty="0" smtClean="0"/>
                        <a:t>Group</a:t>
                      </a:r>
                      <a:endParaRPr lang="en-US" sz="2000" dirty="0"/>
                    </a:p>
                  </a:txBody>
                  <a:tcPr/>
                </a:tc>
                <a:tc>
                  <a:txBody>
                    <a:bodyPr/>
                    <a:lstStyle/>
                    <a:p>
                      <a:r>
                        <a:rPr lang="en-US" sz="2000" dirty="0" smtClean="0"/>
                        <a:t>No</a:t>
                      </a:r>
                      <a:endParaRPr lang="en-US" sz="2000" dirty="0"/>
                    </a:p>
                  </a:txBody>
                  <a:tcPr/>
                </a:tc>
                <a:tc gridSpan="2">
                  <a:txBody>
                    <a:bodyPr/>
                    <a:lstStyle/>
                    <a:p>
                      <a:r>
                        <a:rPr lang="en-US" sz="2000" dirty="0" smtClean="0"/>
                        <a:t>Worked</a:t>
                      </a:r>
                      <a:r>
                        <a:rPr lang="en-US" sz="2000" baseline="0" dirty="0" smtClean="0"/>
                        <a:t> as a group</a:t>
                      </a:r>
                      <a:endParaRPr lang="en-US" sz="2000" dirty="0"/>
                    </a:p>
                  </a:txBody>
                  <a:tcPr/>
                </a:tc>
                <a:tc hMerge="1">
                  <a:txBody>
                    <a:bodyPr/>
                    <a:lstStyle/>
                    <a:p>
                      <a:endParaRPr lang="en-US"/>
                    </a:p>
                  </a:txBody>
                  <a:tcPr/>
                </a:tc>
                <a:tc gridSpan="2">
                  <a:txBody>
                    <a:bodyPr/>
                    <a:lstStyle/>
                    <a:p>
                      <a:r>
                        <a:rPr lang="en-US" sz="2000" dirty="0" smtClean="0"/>
                        <a:t>Shared responsibilities</a:t>
                      </a:r>
                      <a:endParaRPr lang="en-US" sz="2000" dirty="0"/>
                    </a:p>
                  </a:txBody>
                  <a:tcPr/>
                </a:tc>
                <a:tc hMerge="1">
                  <a:txBody>
                    <a:bodyPr/>
                    <a:lstStyle/>
                    <a:p>
                      <a:endParaRPr lang="en-US"/>
                    </a:p>
                  </a:txBody>
                  <a:tcPr/>
                </a:tc>
                <a:tc gridSpan="2">
                  <a:txBody>
                    <a:bodyPr/>
                    <a:lstStyle/>
                    <a:p>
                      <a:r>
                        <a:rPr lang="en-US" sz="2000" dirty="0" smtClean="0"/>
                        <a:t>Made substantial decisions together</a:t>
                      </a:r>
                      <a:endParaRPr lang="en-US" sz="2000" dirty="0"/>
                    </a:p>
                  </a:txBody>
                  <a:tcPr/>
                </a:tc>
                <a:tc hMerge="1">
                  <a:txBody>
                    <a:bodyPr/>
                    <a:lstStyle/>
                    <a:p>
                      <a:endParaRPr lang="en-US"/>
                    </a:p>
                  </a:txBody>
                  <a:tcPr/>
                </a:tc>
                <a:tc gridSpan="2">
                  <a:txBody>
                    <a:bodyPr/>
                    <a:lstStyle/>
                    <a:p>
                      <a:r>
                        <a:rPr lang="en-US" sz="2000" dirty="0" smtClean="0"/>
                        <a:t>Worked independently</a:t>
                      </a:r>
                      <a:endParaRPr lang="en-US" sz="2000" dirty="0"/>
                    </a:p>
                  </a:txBody>
                  <a:tcPr/>
                </a:tc>
                <a:tc hMerge="1">
                  <a:txBody>
                    <a:bodyPr/>
                    <a:lstStyle/>
                    <a:p>
                      <a:endParaRPr lang="en-US"/>
                    </a:p>
                  </a:txBody>
                  <a:tcPr/>
                </a:tc>
              </a:tr>
              <a:tr h="370840">
                <a:tc>
                  <a:txBody>
                    <a:bodyPr/>
                    <a:lstStyle/>
                    <a:p>
                      <a:r>
                        <a:rPr lang="en-US" sz="2000" dirty="0" smtClean="0"/>
                        <a:t>A</a:t>
                      </a:r>
                      <a:endParaRPr lang="en-US" sz="2000" dirty="0"/>
                    </a:p>
                  </a:txBody>
                  <a:tcPr/>
                </a:tc>
                <a:tc>
                  <a:txBody>
                    <a:bodyPr/>
                    <a:lstStyle/>
                    <a:p>
                      <a:r>
                        <a:rPr lang="en-US" sz="2000" dirty="0" smtClean="0"/>
                        <a:t>5</a:t>
                      </a:r>
                      <a:endParaRPr lang="en-US" sz="2000" dirty="0"/>
                    </a:p>
                  </a:txBody>
                  <a:tcPr/>
                </a:tc>
                <a:tc>
                  <a:txBody>
                    <a:bodyPr/>
                    <a:lstStyle/>
                    <a:p>
                      <a:r>
                        <a:rPr lang="en-US" sz="2000" dirty="0" smtClean="0"/>
                        <a:t>4</a:t>
                      </a:r>
                      <a:endParaRPr lang="en-US" sz="2000" dirty="0"/>
                    </a:p>
                  </a:txBody>
                  <a:tcPr/>
                </a:tc>
                <a:tc>
                  <a:txBody>
                    <a:bodyPr/>
                    <a:lstStyle/>
                    <a:p>
                      <a:r>
                        <a:rPr lang="en-US" sz="2000" dirty="0" smtClean="0"/>
                        <a:t>80</a:t>
                      </a:r>
                      <a:endParaRPr lang="en-US" sz="2000" dirty="0"/>
                    </a:p>
                  </a:txBody>
                  <a:tcPr/>
                </a:tc>
                <a:tc>
                  <a:txBody>
                    <a:bodyPr/>
                    <a:lstStyle/>
                    <a:p>
                      <a:r>
                        <a:rPr lang="en-US" sz="2000" dirty="0" smtClean="0"/>
                        <a:t>5</a:t>
                      </a:r>
                      <a:endParaRPr lang="en-US" sz="2000" dirty="0"/>
                    </a:p>
                  </a:txBody>
                  <a:tcPr/>
                </a:tc>
                <a:tc>
                  <a:txBody>
                    <a:bodyPr/>
                    <a:lstStyle/>
                    <a:p>
                      <a:r>
                        <a:rPr lang="en-US" sz="2000" dirty="0" smtClean="0"/>
                        <a:t>100</a:t>
                      </a:r>
                      <a:endParaRPr lang="en-US" sz="2000" dirty="0"/>
                    </a:p>
                  </a:txBody>
                  <a:tcPr/>
                </a:tc>
                <a:tc>
                  <a:txBody>
                    <a:bodyPr/>
                    <a:lstStyle/>
                    <a:p>
                      <a:r>
                        <a:rPr lang="en-US" sz="2000" dirty="0" smtClean="0"/>
                        <a:t>4</a:t>
                      </a:r>
                      <a:endParaRPr lang="en-US" sz="2000" dirty="0"/>
                    </a:p>
                  </a:txBody>
                  <a:tcPr/>
                </a:tc>
                <a:tc>
                  <a:txBody>
                    <a:bodyPr/>
                    <a:lstStyle/>
                    <a:p>
                      <a:r>
                        <a:rPr lang="en-US" sz="2000" dirty="0" smtClean="0"/>
                        <a:t>80</a:t>
                      </a:r>
                      <a:endParaRPr lang="en-US" sz="2000" dirty="0"/>
                    </a:p>
                  </a:txBody>
                  <a:tcPr/>
                </a:tc>
                <a:tc>
                  <a:txBody>
                    <a:bodyPr/>
                    <a:lstStyle/>
                    <a:p>
                      <a:r>
                        <a:rPr lang="en-US" sz="2000" dirty="0" smtClean="0"/>
                        <a:t>5</a:t>
                      </a:r>
                      <a:endParaRPr lang="en-US" sz="2000" dirty="0"/>
                    </a:p>
                  </a:txBody>
                  <a:tcPr/>
                </a:tc>
                <a:tc>
                  <a:txBody>
                    <a:bodyPr/>
                    <a:lstStyle/>
                    <a:p>
                      <a:r>
                        <a:rPr lang="en-US" sz="2000" dirty="0" smtClean="0"/>
                        <a:t>100</a:t>
                      </a:r>
                      <a:endParaRPr lang="en-US" sz="2000" dirty="0"/>
                    </a:p>
                  </a:txBody>
                  <a:tcPr/>
                </a:tc>
              </a:tr>
              <a:tr h="370840">
                <a:tc>
                  <a:txBody>
                    <a:bodyPr/>
                    <a:lstStyle/>
                    <a:p>
                      <a:r>
                        <a:rPr lang="en-US" sz="2000" dirty="0" smtClean="0"/>
                        <a:t>B</a:t>
                      </a:r>
                      <a:endParaRPr lang="en-US" sz="2000" dirty="0"/>
                    </a:p>
                  </a:txBody>
                  <a:tcPr/>
                </a:tc>
                <a:tc>
                  <a:txBody>
                    <a:bodyPr/>
                    <a:lstStyle/>
                    <a:p>
                      <a:r>
                        <a:rPr lang="en-US" sz="2000" dirty="0" smtClean="0"/>
                        <a:t>6</a:t>
                      </a:r>
                      <a:endParaRPr lang="en-US" sz="2000" dirty="0"/>
                    </a:p>
                  </a:txBody>
                  <a:tcPr/>
                </a:tc>
                <a:tc>
                  <a:txBody>
                    <a:bodyPr/>
                    <a:lstStyle/>
                    <a:p>
                      <a:r>
                        <a:rPr lang="en-US" sz="2000" dirty="0" smtClean="0"/>
                        <a:t>5</a:t>
                      </a:r>
                      <a:endParaRPr lang="en-US" sz="2000" dirty="0"/>
                    </a:p>
                  </a:txBody>
                  <a:tcPr/>
                </a:tc>
                <a:tc>
                  <a:txBody>
                    <a:bodyPr/>
                    <a:lstStyle/>
                    <a:p>
                      <a:r>
                        <a:rPr lang="en-US" sz="2000" dirty="0" smtClean="0"/>
                        <a:t>83.3</a:t>
                      </a:r>
                      <a:endParaRPr lang="en-US" sz="2000" dirty="0"/>
                    </a:p>
                  </a:txBody>
                  <a:tcPr/>
                </a:tc>
                <a:tc>
                  <a:txBody>
                    <a:bodyPr/>
                    <a:lstStyle/>
                    <a:p>
                      <a:r>
                        <a:rPr lang="en-US" sz="2000" dirty="0" smtClean="0"/>
                        <a:t>5</a:t>
                      </a:r>
                      <a:endParaRPr lang="en-US" sz="2000" dirty="0"/>
                    </a:p>
                  </a:txBody>
                  <a:tcPr/>
                </a:tc>
                <a:tc>
                  <a:txBody>
                    <a:bodyPr/>
                    <a:lstStyle/>
                    <a:p>
                      <a:r>
                        <a:rPr lang="en-US" sz="2000" dirty="0" smtClean="0"/>
                        <a:t>83.3</a:t>
                      </a:r>
                      <a:endParaRPr lang="en-US" sz="2000" dirty="0"/>
                    </a:p>
                  </a:txBody>
                  <a:tcPr/>
                </a:tc>
                <a:tc>
                  <a:txBody>
                    <a:bodyPr/>
                    <a:lstStyle/>
                    <a:p>
                      <a:r>
                        <a:rPr lang="en-US" sz="2000" dirty="0" smtClean="0"/>
                        <a:t>5</a:t>
                      </a:r>
                      <a:endParaRPr lang="en-US" sz="2000" dirty="0"/>
                    </a:p>
                  </a:txBody>
                  <a:tcPr/>
                </a:tc>
                <a:tc>
                  <a:txBody>
                    <a:bodyPr/>
                    <a:lstStyle/>
                    <a:p>
                      <a:r>
                        <a:rPr lang="en-US" sz="2000" dirty="0" smtClean="0"/>
                        <a:t>83.3</a:t>
                      </a:r>
                      <a:endParaRPr lang="en-US" sz="2000" dirty="0"/>
                    </a:p>
                  </a:txBody>
                  <a:tcPr/>
                </a:tc>
                <a:tc>
                  <a:txBody>
                    <a:bodyPr/>
                    <a:lstStyle/>
                    <a:p>
                      <a:r>
                        <a:rPr lang="en-US" sz="2000" dirty="0" smtClean="0"/>
                        <a:t>6</a:t>
                      </a:r>
                      <a:endParaRPr lang="en-US" sz="2000" dirty="0"/>
                    </a:p>
                  </a:txBody>
                  <a:tcPr/>
                </a:tc>
                <a:tc>
                  <a:txBody>
                    <a:bodyPr/>
                    <a:lstStyle/>
                    <a:p>
                      <a:r>
                        <a:rPr lang="en-US" sz="2000" dirty="0" smtClean="0"/>
                        <a:t>100</a:t>
                      </a:r>
                      <a:endParaRPr lang="en-US" sz="2000" dirty="0"/>
                    </a:p>
                  </a:txBody>
                  <a:tcPr/>
                </a:tc>
              </a:tr>
              <a:tr h="370840">
                <a:tc>
                  <a:txBody>
                    <a:bodyPr/>
                    <a:lstStyle/>
                    <a:p>
                      <a:r>
                        <a:rPr lang="en-US" sz="2000" dirty="0" smtClean="0"/>
                        <a:t>C</a:t>
                      </a:r>
                      <a:endParaRPr lang="en-US" sz="2000" dirty="0"/>
                    </a:p>
                  </a:txBody>
                  <a:tcPr/>
                </a:tc>
                <a:tc>
                  <a:txBody>
                    <a:bodyPr/>
                    <a:lstStyle/>
                    <a:p>
                      <a:r>
                        <a:rPr lang="en-US" sz="2000" dirty="0" smtClean="0"/>
                        <a:t>5</a:t>
                      </a:r>
                      <a:endParaRPr lang="en-US" sz="2000" dirty="0"/>
                    </a:p>
                  </a:txBody>
                  <a:tcPr/>
                </a:tc>
                <a:tc>
                  <a:txBody>
                    <a:bodyPr/>
                    <a:lstStyle/>
                    <a:p>
                      <a:r>
                        <a:rPr lang="en-US" sz="2000" dirty="0" smtClean="0"/>
                        <a:t>4</a:t>
                      </a:r>
                      <a:endParaRPr lang="en-US" sz="2000" dirty="0"/>
                    </a:p>
                  </a:txBody>
                  <a:tcPr/>
                </a:tc>
                <a:tc>
                  <a:txBody>
                    <a:bodyPr/>
                    <a:lstStyle/>
                    <a:p>
                      <a:r>
                        <a:rPr lang="en-US" sz="2000" dirty="0" smtClean="0"/>
                        <a:t>80</a:t>
                      </a:r>
                      <a:endParaRPr lang="en-US" sz="2000" dirty="0"/>
                    </a:p>
                  </a:txBody>
                  <a:tcPr/>
                </a:tc>
                <a:tc>
                  <a:txBody>
                    <a:bodyPr/>
                    <a:lstStyle/>
                    <a:p>
                      <a:r>
                        <a:rPr lang="en-US" sz="2000" dirty="0" smtClean="0"/>
                        <a:t>5</a:t>
                      </a:r>
                      <a:endParaRPr lang="en-US" sz="2000" dirty="0"/>
                    </a:p>
                  </a:txBody>
                  <a:tcPr/>
                </a:tc>
                <a:tc>
                  <a:txBody>
                    <a:bodyPr/>
                    <a:lstStyle/>
                    <a:p>
                      <a:r>
                        <a:rPr lang="en-US" sz="2000" dirty="0" smtClean="0"/>
                        <a:t>100</a:t>
                      </a:r>
                      <a:endParaRPr lang="en-US" sz="2000" dirty="0"/>
                    </a:p>
                  </a:txBody>
                  <a:tcPr/>
                </a:tc>
                <a:tc>
                  <a:txBody>
                    <a:bodyPr/>
                    <a:lstStyle/>
                    <a:p>
                      <a:r>
                        <a:rPr lang="en-US" sz="2000" dirty="0" smtClean="0"/>
                        <a:t>5</a:t>
                      </a:r>
                      <a:endParaRPr lang="en-US" sz="2000" dirty="0"/>
                    </a:p>
                  </a:txBody>
                  <a:tcPr/>
                </a:tc>
                <a:tc>
                  <a:txBody>
                    <a:bodyPr/>
                    <a:lstStyle/>
                    <a:p>
                      <a:r>
                        <a:rPr lang="en-US" sz="2000" dirty="0" smtClean="0"/>
                        <a:t>100</a:t>
                      </a:r>
                      <a:endParaRPr lang="en-US" sz="2000" dirty="0"/>
                    </a:p>
                  </a:txBody>
                  <a:tcPr/>
                </a:tc>
                <a:tc>
                  <a:txBody>
                    <a:bodyPr/>
                    <a:lstStyle/>
                    <a:p>
                      <a:r>
                        <a:rPr lang="en-US" sz="2000" dirty="0" smtClean="0"/>
                        <a:t>4</a:t>
                      </a:r>
                      <a:endParaRPr lang="en-US" sz="2000" dirty="0"/>
                    </a:p>
                  </a:txBody>
                  <a:tcPr/>
                </a:tc>
                <a:tc>
                  <a:txBody>
                    <a:bodyPr/>
                    <a:lstStyle/>
                    <a:p>
                      <a:r>
                        <a:rPr lang="en-US" sz="2000" dirty="0" smtClean="0"/>
                        <a:t>80</a:t>
                      </a:r>
                      <a:endParaRPr lang="en-US" sz="2000" dirty="0"/>
                    </a:p>
                  </a:txBody>
                  <a:tcPr/>
                </a:tc>
              </a:tr>
              <a:tr h="370840">
                <a:tc>
                  <a:txBody>
                    <a:bodyPr/>
                    <a:lstStyle/>
                    <a:p>
                      <a:r>
                        <a:rPr lang="en-US" sz="2000" dirty="0" smtClean="0"/>
                        <a:t>D</a:t>
                      </a:r>
                      <a:endParaRPr lang="en-US" sz="2000" dirty="0"/>
                    </a:p>
                  </a:txBody>
                  <a:tcPr/>
                </a:tc>
                <a:tc>
                  <a:txBody>
                    <a:bodyPr/>
                    <a:lstStyle/>
                    <a:p>
                      <a:r>
                        <a:rPr lang="en-US" sz="2000" dirty="0" smtClean="0"/>
                        <a:t>5</a:t>
                      </a:r>
                      <a:endParaRPr lang="en-US" sz="2000" dirty="0"/>
                    </a:p>
                  </a:txBody>
                  <a:tcPr/>
                </a:tc>
                <a:tc>
                  <a:txBody>
                    <a:bodyPr/>
                    <a:lstStyle/>
                    <a:p>
                      <a:r>
                        <a:rPr lang="en-US" sz="2000" dirty="0" smtClean="0"/>
                        <a:t>5</a:t>
                      </a:r>
                      <a:endParaRPr lang="en-US" sz="2000" dirty="0"/>
                    </a:p>
                  </a:txBody>
                  <a:tcPr/>
                </a:tc>
                <a:tc>
                  <a:txBody>
                    <a:bodyPr/>
                    <a:lstStyle/>
                    <a:p>
                      <a:r>
                        <a:rPr lang="en-US" sz="2000" dirty="0" smtClean="0"/>
                        <a:t>100</a:t>
                      </a:r>
                      <a:endParaRPr lang="en-US" sz="2000" dirty="0"/>
                    </a:p>
                  </a:txBody>
                  <a:tcPr/>
                </a:tc>
                <a:tc>
                  <a:txBody>
                    <a:bodyPr/>
                    <a:lstStyle/>
                    <a:p>
                      <a:r>
                        <a:rPr lang="en-US" sz="2000" dirty="0" smtClean="0"/>
                        <a:t>4</a:t>
                      </a:r>
                      <a:endParaRPr lang="en-US" sz="2000" dirty="0"/>
                    </a:p>
                  </a:txBody>
                  <a:tcPr/>
                </a:tc>
                <a:tc>
                  <a:txBody>
                    <a:bodyPr/>
                    <a:lstStyle/>
                    <a:p>
                      <a:r>
                        <a:rPr lang="en-US" sz="2000" dirty="0" smtClean="0"/>
                        <a:t>80</a:t>
                      </a:r>
                      <a:endParaRPr lang="en-US" sz="2000" dirty="0"/>
                    </a:p>
                  </a:txBody>
                  <a:tcPr/>
                </a:tc>
                <a:tc>
                  <a:txBody>
                    <a:bodyPr/>
                    <a:lstStyle/>
                    <a:p>
                      <a:r>
                        <a:rPr lang="en-US" sz="2000" dirty="0" smtClean="0"/>
                        <a:t>5</a:t>
                      </a:r>
                      <a:endParaRPr lang="en-US" sz="2000" dirty="0"/>
                    </a:p>
                  </a:txBody>
                  <a:tcPr/>
                </a:tc>
                <a:tc>
                  <a:txBody>
                    <a:bodyPr/>
                    <a:lstStyle/>
                    <a:p>
                      <a:r>
                        <a:rPr lang="en-US" sz="2000" dirty="0" smtClean="0"/>
                        <a:t>100</a:t>
                      </a:r>
                      <a:endParaRPr lang="en-US" sz="2000" dirty="0"/>
                    </a:p>
                  </a:txBody>
                  <a:tcPr/>
                </a:tc>
                <a:tc>
                  <a:txBody>
                    <a:bodyPr/>
                    <a:lstStyle/>
                    <a:p>
                      <a:r>
                        <a:rPr lang="en-US" sz="2000" dirty="0" smtClean="0"/>
                        <a:t>4</a:t>
                      </a:r>
                      <a:endParaRPr lang="en-US" sz="2000" dirty="0"/>
                    </a:p>
                  </a:txBody>
                  <a:tcPr/>
                </a:tc>
                <a:tc>
                  <a:txBody>
                    <a:bodyPr/>
                    <a:lstStyle/>
                    <a:p>
                      <a:r>
                        <a:rPr lang="en-US" sz="2000" dirty="0" smtClean="0"/>
                        <a:t>80</a:t>
                      </a:r>
                      <a:endParaRPr lang="en-US" sz="2000" dirty="0"/>
                    </a:p>
                  </a:txBody>
                  <a:tcPr/>
                </a:tc>
              </a:tr>
              <a:tr h="370840">
                <a:tc>
                  <a:txBody>
                    <a:bodyPr/>
                    <a:lstStyle/>
                    <a:p>
                      <a:r>
                        <a:rPr lang="en-US" sz="2000" dirty="0" smtClean="0"/>
                        <a:t>E</a:t>
                      </a:r>
                      <a:endParaRPr lang="en-US" sz="2000" dirty="0"/>
                    </a:p>
                  </a:txBody>
                  <a:tcPr/>
                </a:tc>
                <a:tc>
                  <a:txBody>
                    <a:bodyPr/>
                    <a:lstStyle/>
                    <a:p>
                      <a:r>
                        <a:rPr lang="en-US" sz="2000" dirty="0" smtClean="0"/>
                        <a:t>5</a:t>
                      </a:r>
                      <a:endParaRPr lang="en-US" sz="2000" dirty="0"/>
                    </a:p>
                  </a:txBody>
                  <a:tcPr/>
                </a:tc>
                <a:tc>
                  <a:txBody>
                    <a:bodyPr/>
                    <a:lstStyle/>
                    <a:p>
                      <a:r>
                        <a:rPr lang="en-US" sz="2000" dirty="0" smtClean="0"/>
                        <a:t>5</a:t>
                      </a:r>
                      <a:endParaRPr lang="en-US" sz="2000" dirty="0"/>
                    </a:p>
                  </a:txBody>
                  <a:tcPr/>
                </a:tc>
                <a:tc>
                  <a:txBody>
                    <a:bodyPr/>
                    <a:lstStyle/>
                    <a:p>
                      <a:r>
                        <a:rPr lang="en-US" sz="2000" dirty="0" smtClean="0"/>
                        <a:t>100</a:t>
                      </a:r>
                      <a:endParaRPr lang="en-US" sz="2000" dirty="0"/>
                    </a:p>
                  </a:txBody>
                  <a:tcPr/>
                </a:tc>
                <a:tc>
                  <a:txBody>
                    <a:bodyPr/>
                    <a:lstStyle/>
                    <a:p>
                      <a:r>
                        <a:rPr lang="en-US" sz="2000" dirty="0" smtClean="0"/>
                        <a:t>5</a:t>
                      </a:r>
                      <a:endParaRPr lang="en-US" sz="2000" dirty="0"/>
                    </a:p>
                  </a:txBody>
                  <a:tcPr/>
                </a:tc>
                <a:tc>
                  <a:txBody>
                    <a:bodyPr/>
                    <a:lstStyle/>
                    <a:p>
                      <a:r>
                        <a:rPr lang="en-US" sz="2000" dirty="0" smtClean="0"/>
                        <a:t>100</a:t>
                      </a:r>
                      <a:endParaRPr lang="en-US" sz="2000" dirty="0"/>
                    </a:p>
                  </a:txBody>
                  <a:tcPr/>
                </a:tc>
                <a:tc>
                  <a:txBody>
                    <a:bodyPr/>
                    <a:lstStyle/>
                    <a:p>
                      <a:r>
                        <a:rPr lang="en-US" sz="2000" dirty="0" smtClean="0"/>
                        <a:t>5</a:t>
                      </a:r>
                      <a:endParaRPr lang="en-US" sz="2000" dirty="0"/>
                    </a:p>
                  </a:txBody>
                  <a:tcPr/>
                </a:tc>
                <a:tc>
                  <a:txBody>
                    <a:bodyPr/>
                    <a:lstStyle/>
                    <a:p>
                      <a:r>
                        <a:rPr lang="en-US" sz="2000" dirty="0" smtClean="0"/>
                        <a:t>100</a:t>
                      </a:r>
                      <a:endParaRPr lang="en-US" sz="2000" dirty="0"/>
                    </a:p>
                  </a:txBody>
                  <a:tcPr/>
                </a:tc>
                <a:tc>
                  <a:txBody>
                    <a:bodyPr/>
                    <a:lstStyle/>
                    <a:p>
                      <a:r>
                        <a:rPr lang="en-US" sz="2000" dirty="0" smtClean="0"/>
                        <a:t>4</a:t>
                      </a:r>
                      <a:endParaRPr lang="en-US" sz="2000" dirty="0"/>
                    </a:p>
                  </a:txBody>
                  <a:tcPr/>
                </a:tc>
                <a:tc>
                  <a:txBody>
                    <a:bodyPr/>
                    <a:lstStyle/>
                    <a:p>
                      <a:r>
                        <a:rPr lang="en-US" sz="2000" dirty="0" smtClean="0"/>
                        <a:t>80</a:t>
                      </a:r>
                      <a:endParaRPr lang="en-US" sz="2000" dirty="0"/>
                    </a:p>
                  </a:txBody>
                  <a:tcPr/>
                </a:tc>
              </a:tr>
              <a:tr h="370840">
                <a:tc>
                  <a:txBody>
                    <a:bodyPr/>
                    <a:lstStyle/>
                    <a:p>
                      <a:r>
                        <a:rPr lang="en-US" sz="2000" dirty="0" smtClean="0"/>
                        <a:t>F</a:t>
                      </a:r>
                      <a:endParaRPr lang="en-US" sz="2000" dirty="0"/>
                    </a:p>
                  </a:txBody>
                  <a:tcPr/>
                </a:tc>
                <a:tc>
                  <a:txBody>
                    <a:bodyPr/>
                    <a:lstStyle/>
                    <a:p>
                      <a:r>
                        <a:rPr lang="en-US" sz="2000" dirty="0" smtClean="0"/>
                        <a:t>6</a:t>
                      </a:r>
                      <a:endParaRPr lang="en-US" sz="2000" dirty="0"/>
                    </a:p>
                  </a:txBody>
                  <a:tcPr/>
                </a:tc>
                <a:tc>
                  <a:txBody>
                    <a:bodyPr/>
                    <a:lstStyle/>
                    <a:p>
                      <a:r>
                        <a:rPr lang="en-US" sz="2000" dirty="0" smtClean="0"/>
                        <a:t>5</a:t>
                      </a:r>
                      <a:endParaRPr lang="en-US" sz="2000" dirty="0"/>
                    </a:p>
                  </a:txBody>
                  <a:tcPr/>
                </a:tc>
                <a:tc>
                  <a:txBody>
                    <a:bodyPr/>
                    <a:lstStyle/>
                    <a:p>
                      <a:r>
                        <a:rPr lang="en-US" sz="2000" dirty="0" smtClean="0"/>
                        <a:t>83.3</a:t>
                      </a:r>
                      <a:endParaRPr lang="en-US" sz="2000" dirty="0"/>
                    </a:p>
                  </a:txBody>
                  <a:tcPr/>
                </a:tc>
                <a:tc>
                  <a:txBody>
                    <a:bodyPr/>
                    <a:lstStyle/>
                    <a:p>
                      <a:r>
                        <a:rPr lang="en-US" sz="2000" dirty="0" smtClean="0"/>
                        <a:t>5</a:t>
                      </a:r>
                      <a:endParaRPr lang="en-US" sz="2000" dirty="0"/>
                    </a:p>
                  </a:txBody>
                  <a:tcPr/>
                </a:tc>
                <a:tc>
                  <a:txBody>
                    <a:bodyPr/>
                    <a:lstStyle/>
                    <a:p>
                      <a:r>
                        <a:rPr lang="en-US" sz="2000" dirty="0" smtClean="0"/>
                        <a:t>83.3</a:t>
                      </a:r>
                      <a:endParaRPr lang="en-US" sz="2000" dirty="0"/>
                    </a:p>
                  </a:txBody>
                  <a:tcPr/>
                </a:tc>
                <a:tc>
                  <a:txBody>
                    <a:bodyPr/>
                    <a:lstStyle/>
                    <a:p>
                      <a:r>
                        <a:rPr lang="en-US" sz="2000" dirty="0" smtClean="0"/>
                        <a:t>6</a:t>
                      </a:r>
                      <a:endParaRPr lang="en-US" sz="2000" dirty="0"/>
                    </a:p>
                  </a:txBody>
                  <a:tcPr/>
                </a:tc>
                <a:tc>
                  <a:txBody>
                    <a:bodyPr/>
                    <a:lstStyle/>
                    <a:p>
                      <a:r>
                        <a:rPr lang="en-US" sz="2000" dirty="0" smtClean="0"/>
                        <a:t>100</a:t>
                      </a:r>
                      <a:endParaRPr lang="en-US" sz="2000" dirty="0"/>
                    </a:p>
                  </a:txBody>
                  <a:tcPr/>
                </a:tc>
                <a:tc>
                  <a:txBody>
                    <a:bodyPr/>
                    <a:lstStyle/>
                    <a:p>
                      <a:r>
                        <a:rPr lang="en-US" sz="2000" dirty="0" smtClean="0"/>
                        <a:t>5</a:t>
                      </a:r>
                      <a:endParaRPr lang="en-US" sz="2000" dirty="0"/>
                    </a:p>
                  </a:txBody>
                  <a:tcPr/>
                </a:tc>
                <a:tc>
                  <a:txBody>
                    <a:bodyPr/>
                    <a:lstStyle/>
                    <a:p>
                      <a:r>
                        <a:rPr lang="en-US" sz="2000" dirty="0" smtClean="0"/>
                        <a:t>83.3</a:t>
                      </a:r>
                      <a:endParaRPr lang="en-US" sz="2000" dirty="0"/>
                    </a:p>
                  </a:txBody>
                  <a:tcPr/>
                </a:tc>
              </a:tr>
            </a:tbl>
          </a:graphicData>
        </a:graphic>
      </p:graphicFrame>
    </p:spTree>
    <p:extLst>
      <p:ext uri="{BB962C8B-B14F-4D97-AF65-F5344CB8AC3E}">
        <p14:creationId xmlns:p14="http://schemas.microsoft.com/office/powerpoint/2010/main" val="154235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Collaborative Learning Method</a:t>
            </a:r>
            <a:endParaRPr lang="en-US" sz="4000" dirty="0"/>
          </a:p>
        </p:txBody>
      </p:sp>
      <p:sp>
        <p:nvSpPr>
          <p:cNvPr id="3" name="Content Placeholder 2"/>
          <p:cNvSpPr>
            <a:spLocks noGrp="1"/>
          </p:cNvSpPr>
          <p:nvPr>
            <p:ph idx="1"/>
          </p:nvPr>
        </p:nvSpPr>
        <p:spPr>
          <a:xfrm>
            <a:off x="2589212" y="2133599"/>
            <a:ext cx="8915400" cy="4305837"/>
          </a:xfrm>
        </p:spPr>
        <p:txBody>
          <a:bodyPr>
            <a:noAutofit/>
          </a:bodyPr>
          <a:lstStyle/>
          <a:p>
            <a:r>
              <a:rPr lang="en-US" sz="2400" dirty="0" smtClean="0"/>
              <a:t>Collaborative learning is a method that transforms the traditional  teacher focused room into a student  learning centered room</a:t>
            </a:r>
          </a:p>
          <a:p>
            <a:r>
              <a:rPr lang="en-US" sz="2400" dirty="0" smtClean="0"/>
              <a:t>The student work together to help each other understand the content, solve problems, with the teacher working as a facilitator (McNiff, 2002)</a:t>
            </a:r>
          </a:p>
          <a:p>
            <a:r>
              <a:rPr lang="en-US" sz="2400" dirty="0" smtClean="0"/>
              <a:t>In collaborative learning  there is a greater level of responsibility and autonomy of students, because the group decides how to perform the task, the procedures they carry out and the division of </a:t>
            </a:r>
            <a:r>
              <a:rPr lang="en-US" sz="2400" dirty="0" err="1" smtClean="0"/>
              <a:t>labour</a:t>
            </a:r>
            <a:r>
              <a:rPr lang="en-US" sz="2400" dirty="0"/>
              <a:t> </a:t>
            </a:r>
            <a:r>
              <a:rPr lang="en-US" sz="2400" dirty="0" smtClean="0"/>
              <a:t>(Valtonen, 2011)</a:t>
            </a:r>
            <a:endParaRPr lang="en-US" sz="2400" dirty="0"/>
          </a:p>
        </p:txBody>
      </p:sp>
    </p:spTree>
    <p:extLst>
      <p:ext uri="{BB962C8B-B14F-4D97-AF65-F5344CB8AC3E}">
        <p14:creationId xmlns:p14="http://schemas.microsoft.com/office/powerpoint/2010/main" val="463143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of the study</a:t>
            </a:r>
            <a:endParaRPr lang="en-US" dirty="0"/>
          </a:p>
        </p:txBody>
      </p:sp>
      <p:sp>
        <p:nvSpPr>
          <p:cNvPr id="3" name="Content Placeholder 2"/>
          <p:cNvSpPr>
            <a:spLocks noGrp="1"/>
          </p:cNvSpPr>
          <p:nvPr>
            <p:ph idx="1"/>
          </p:nvPr>
        </p:nvSpPr>
        <p:spPr/>
        <p:txBody>
          <a:bodyPr>
            <a:normAutofit/>
          </a:bodyPr>
          <a:lstStyle/>
          <a:p>
            <a:r>
              <a:rPr lang="en-US" sz="2400" dirty="0" smtClean="0"/>
              <a:t>The method has improved academic performance of science from 22.6 % January end of Month </a:t>
            </a:r>
            <a:r>
              <a:rPr lang="en-US" sz="2400" dirty="0" err="1" smtClean="0"/>
              <a:t>std</a:t>
            </a:r>
            <a:r>
              <a:rPr lang="en-US" sz="2400" dirty="0" smtClean="0"/>
              <a:t> 6 2018 test to 64.5% End of Term 1 2019 Examination.</a:t>
            </a:r>
          </a:p>
          <a:p>
            <a:r>
              <a:rPr lang="en-US" sz="2400" dirty="0" smtClean="0"/>
              <a:t>Students also developed a lot of interest in Science</a:t>
            </a:r>
          </a:p>
          <a:p>
            <a:r>
              <a:rPr lang="en-US" sz="2400" dirty="0" smtClean="0"/>
              <a:t>The method has promoted active and creative learning</a:t>
            </a:r>
          </a:p>
          <a:p>
            <a:r>
              <a:rPr lang="en-US" sz="2400" dirty="0" smtClean="0"/>
              <a:t>It has promoted a high degree of positive attitudes towards peer teaching and learning</a:t>
            </a:r>
            <a:endParaRPr lang="en-US" sz="2400" dirty="0"/>
          </a:p>
        </p:txBody>
      </p:sp>
    </p:spTree>
    <p:extLst>
      <p:ext uri="{BB962C8B-B14F-4D97-AF65-F5344CB8AC3E}">
        <p14:creationId xmlns:p14="http://schemas.microsoft.com/office/powerpoint/2010/main" val="1929391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Findings of the study-Advantages of the method</a:t>
            </a:r>
            <a:endParaRPr lang="en-US" sz="4000" dirty="0"/>
          </a:p>
        </p:txBody>
      </p:sp>
      <p:sp>
        <p:nvSpPr>
          <p:cNvPr id="3" name="Content Placeholder 2"/>
          <p:cNvSpPr>
            <a:spLocks noGrp="1"/>
          </p:cNvSpPr>
          <p:nvPr>
            <p:ph idx="1"/>
          </p:nvPr>
        </p:nvSpPr>
        <p:spPr/>
        <p:txBody>
          <a:bodyPr>
            <a:normAutofit/>
          </a:bodyPr>
          <a:lstStyle/>
          <a:p>
            <a:r>
              <a:rPr lang="en-US" sz="2000" dirty="0" smtClean="0"/>
              <a:t>Students were developed academically and non academically</a:t>
            </a:r>
          </a:p>
          <a:p>
            <a:r>
              <a:rPr lang="en-US" sz="2000" dirty="0" smtClean="0"/>
              <a:t>Academically students were able to use information provided by their peers, promote accurate communication, were able to be influenced by the ideas of others, more confident in their ideas and expressing them</a:t>
            </a:r>
          </a:p>
          <a:p>
            <a:r>
              <a:rPr lang="en-US" sz="2000" dirty="0" smtClean="0"/>
              <a:t>Non academically, it has promoted pro-social behaviors, integration of students with lower performance level, high acceptance and peer support, increase self esteem, decreasing fear of failure</a:t>
            </a:r>
            <a:endParaRPr lang="en-US" sz="2000" dirty="0"/>
          </a:p>
        </p:txBody>
      </p:sp>
    </p:spTree>
    <p:extLst>
      <p:ext uri="{BB962C8B-B14F-4D97-AF65-F5344CB8AC3E}">
        <p14:creationId xmlns:p14="http://schemas.microsoft.com/office/powerpoint/2010/main" val="3762345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of the study-Limitations of the method</a:t>
            </a:r>
            <a:endParaRPr lang="en-US" dirty="0"/>
          </a:p>
        </p:txBody>
      </p:sp>
      <p:sp>
        <p:nvSpPr>
          <p:cNvPr id="3" name="Content Placeholder 2"/>
          <p:cNvSpPr>
            <a:spLocks noGrp="1"/>
          </p:cNvSpPr>
          <p:nvPr>
            <p:ph idx="1"/>
          </p:nvPr>
        </p:nvSpPr>
        <p:spPr/>
        <p:txBody>
          <a:bodyPr>
            <a:normAutofit/>
          </a:bodyPr>
          <a:lstStyle/>
          <a:p>
            <a:r>
              <a:rPr lang="en-US" sz="2400" dirty="0" smtClean="0"/>
              <a:t>The method took a longer time than the traditional method as the teacher had to build social skills which was the the integral component</a:t>
            </a:r>
          </a:p>
          <a:p>
            <a:r>
              <a:rPr lang="en-US" sz="2400" dirty="0" smtClean="0"/>
              <a:t>It reduced  the pace of work for students</a:t>
            </a:r>
          </a:p>
          <a:p>
            <a:r>
              <a:rPr lang="en-US" sz="2400" dirty="0" smtClean="0"/>
              <a:t>It integrated new assessment methodologies the qualitative assessments while the educational managers require quantitative data which are the performance rates</a:t>
            </a:r>
            <a:endParaRPr lang="en-US" sz="2400" dirty="0"/>
          </a:p>
        </p:txBody>
      </p:sp>
    </p:spTree>
    <p:extLst>
      <p:ext uri="{BB962C8B-B14F-4D97-AF65-F5344CB8AC3E}">
        <p14:creationId xmlns:p14="http://schemas.microsoft.com/office/powerpoint/2010/main" val="2309437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sz="3600" dirty="0" smtClean="0"/>
              <a:t>The method to be rolled out to other subjects</a:t>
            </a:r>
          </a:p>
          <a:p>
            <a:r>
              <a:rPr lang="en-US" sz="3600" dirty="0" smtClean="0"/>
              <a:t>The method to be used in revision</a:t>
            </a:r>
          </a:p>
          <a:p>
            <a:r>
              <a:rPr lang="en-US" sz="3600" dirty="0" smtClean="0"/>
              <a:t>The method to be rolled out to other  schools</a:t>
            </a:r>
          </a:p>
          <a:p>
            <a:endParaRPr lang="en-US" sz="3600" dirty="0"/>
          </a:p>
        </p:txBody>
      </p:sp>
    </p:spTree>
    <p:extLst>
      <p:ext uri="{BB962C8B-B14F-4D97-AF65-F5344CB8AC3E}">
        <p14:creationId xmlns:p14="http://schemas.microsoft.com/office/powerpoint/2010/main" val="2242466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Thank you for listening to my presentation</a:t>
            </a:r>
            <a:endParaRPr lang="en-US" sz="4000" dirty="0"/>
          </a:p>
        </p:txBody>
      </p:sp>
    </p:spTree>
    <p:extLst>
      <p:ext uri="{BB962C8B-B14F-4D97-AF65-F5344CB8AC3E}">
        <p14:creationId xmlns:p14="http://schemas.microsoft.com/office/powerpoint/2010/main" val="3766536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Upper Primary Science Syllabus </a:t>
            </a:r>
            <a:endParaRPr lang="en-US" sz="4000" dirty="0"/>
          </a:p>
        </p:txBody>
      </p:sp>
      <p:sp>
        <p:nvSpPr>
          <p:cNvPr id="3" name="Content Placeholder 2"/>
          <p:cNvSpPr>
            <a:spLocks noGrp="1"/>
          </p:cNvSpPr>
          <p:nvPr>
            <p:ph idx="1"/>
          </p:nvPr>
        </p:nvSpPr>
        <p:spPr>
          <a:xfrm>
            <a:off x="2589212" y="1905000"/>
            <a:ext cx="8915400" cy="4560194"/>
          </a:xfrm>
        </p:spPr>
        <p:txBody>
          <a:bodyPr>
            <a:noAutofit/>
          </a:bodyPr>
          <a:lstStyle/>
          <a:p>
            <a:r>
              <a:rPr lang="en-US" sz="2000" dirty="0" smtClean="0"/>
              <a:t>Upper primary science syllabus is developed to meet the requirements of RNPE 1994 to develop science process skills through exploring the environment and explaining scientific  events and phenomena (Curriculum Development Division, 2005)</a:t>
            </a:r>
          </a:p>
          <a:p>
            <a:r>
              <a:rPr lang="en-US" sz="2000" dirty="0" smtClean="0"/>
              <a:t>It is used as a problem solving tool to combat socio-economic problem(CDD, 2005)</a:t>
            </a:r>
          </a:p>
          <a:p>
            <a:r>
              <a:rPr lang="en-US" sz="2000" dirty="0" smtClean="0"/>
              <a:t>It is  also used to develop critical thinking skills in learners  (CDD, 2005)</a:t>
            </a:r>
          </a:p>
          <a:p>
            <a:r>
              <a:rPr lang="en-US" sz="2000" dirty="0" smtClean="0"/>
              <a:t>It is given 3 hours per week</a:t>
            </a:r>
          </a:p>
          <a:p>
            <a:r>
              <a:rPr lang="en-US" sz="2000" dirty="0" smtClean="0"/>
              <a:t>It covers topics like science and society, nature and the universe, matter and energy, force and motion, electricity and magnetism</a:t>
            </a:r>
            <a:endParaRPr lang="en-US" sz="2000" dirty="0"/>
          </a:p>
        </p:txBody>
      </p:sp>
    </p:spTree>
    <p:extLst>
      <p:ext uri="{BB962C8B-B14F-4D97-AF65-F5344CB8AC3E}">
        <p14:creationId xmlns:p14="http://schemas.microsoft.com/office/powerpoint/2010/main" val="4647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Background of the study on the subject</a:t>
            </a:r>
            <a:endParaRPr lang="en-US" sz="4000" dirty="0"/>
          </a:p>
        </p:txBody>
      </p:sp>
      <p:sp>
        <p:nvSpPr>
          <p:cNvPr id="3" name="Content Placeholder 2"/>
          <p:cNvSpPr>
            <a:spLocks noGrp="1"/>
          </p:cNvSpPr>
          <p:nvPr>
            <p:ph idx="1"/>
          </p:nvPr>
        </p:nvSpPr>
        <p:spPr/>
        <p:txBody>
          <a:bodyPr>
            <a:normAutofit lnSpcReduction="10000"/>
          </a:bodyPr>
          <a:lstStyle/>
          <a:p>
            <a:r>
              <a:rPr lang="en-US" sz="2000" dirty="0" smtClean="0"/>
              <a:t>The study focused on science academic performance of students who were doing standard 6A in Gamodubu  Primary School in 2018</a:t>
            </a:r>
          </a:p>
          <a:p>
            <a:r>
              <a:rPr lang="en-US" sz="2000" dirty="0" smtClean="0"/>
              <a:t>The class was made up of 16 boys and 16 girls total of 32 learners</a:t>
            </a:r>
          </a:p>
          <a:p>
            <a:r>
              <a:rPr lang="en-US" sz="2000" dirty="0" smtClean="0"/>
              <a:t>Science was poorly performed in this class, </a:t>
            </a:r>
          </a:p>
          <a:p>
            <a:r>
              <a:rPr lang="en-US" sz="2000" dirty="0" smtClean="0"/>
              <a:t>Academic performance in ABC passes were as follows; January, 22.6%, February, 38.7%, End of term 1 45,2 %, May, 59.3% and of Term 2, 31.2%</a:t>
            </a:r>
          </a:p>
          <a:p>
            <a:r>
              <a:rPr lang="en-US" sz="2000" dirty="0" smtClean="0"/>
              <a:t>Questionnaires were administered to students before the study and 1 out of 32  had interest and 31 out of 32 had no interest in the Subject</a:t>
            </a:r>
          </a:p>
          <a:p>
            <a:r>
              <a:rPr lang="en-US" sz="2000" dirty="0"/>
              <a:t>Students revealed that they had little or no interest in the subject</a:t>
            </a:r>
          </a:p>
          <a:p>
            <a:endParaRPr lang="en-US" sz="2000" dirty="0"/>
          </a:p>
        </p:txBody>
      </p:sp>
    </p:spTree>
    <p:extLst>
      <p:ext uri="{BB962C8B-B14F-4D97-AF65-F5344CB8AC3E}">
        <p14:creationId xmlns:p14="http://schemas.microsoft.com/office/powerpoint/2010/main" val="80653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study on the method of teaching</a:t>
            </a:r>
            <a:endParaRPr lang="en-US" dirty="0"/>
          </a:p>
        </p:txBody>
      </p:sp>
      <p:sp>
        <p:nvSpPr>
          <p:cNvPr id="3" name="Content Placeholder 2"/>
          <p:cNvSpPr>
            <a:spLocks noGrp="1"/>
          </p:cNvSpPr>
          <p:nvPr>
            <p:ph idx="1"/>
          </p:nvPr>
        </p:nvSpPr>
        <p:spPr>
          <a:xfrm>
            <a:off x="2589212" y="1905000"/>
            <a:ext cx="8915400" cy="4495800"/>
          </a:xfrm>
        </p:spPr>
        <p:txBody>
          <a:bodyPr>
            <a:noAutofit/>
          </a:bodyPr>
          <a:lstStyle/>
          <a:p>
            <a:r>
              <a:rPr lang="en-US" sz="2000" dirty="0"/>
              <a:t>T</a:t>
            </a:r>
            <a:r>
              <a:rPr lang="en-US" sz="2000" dirty="0" smtClean="0"/>
              <a:t>eacher centered approach, was mostly used where the teacher did most of the teaching and learners answer questions</a:t>
            </a:r>
          </a:p>
          <a:p>
            <a:r>
              <a:rPr lang="en-US" sz="2000" dirty="0" smtClean="0"/>
              <a:t>The  science syllabus methodology advocates for the  teacher  to be the facilitator and learners to be both learners and teachers ( CDD, 2005)</a:t>
            </a:r>
          </a:p>
          <a:p>
            <a:r>
              <a:rPr lang="en-US" sz="2000" dirty="0" smtClean="0"/>
              <a:t>It advocates that learners should be accountable and responsible learners who take an active part in their learning environment</a:t>
            </a:r>
          </a:p>
          <a:p>
            <a:r>
              <a:rPr lang="en-US" sz="2000" dirty="0" smtClean="0"/>
              <a:t>The syllabus also wants teachers to recognize different levels of achievement from topic tests, monthly tests and end of term tests</a:t>
            </a:r>
          </a:p>
          <a:p>
            <a:r>
              <a:rPr lang="en-US" sz="2000" dirty="0" smtClean="0"/>
              <a:t>It also calls for implementation of recommendation 18 (a) which calls for the use of English as a medium of instruction from standard 2 onwards and within the school environment (Bakwena-Permanent Secretary, 2005).</a:t>
            </a:r>
          </a:p>
          <a:p>
            <a:endParaRPr lang="en-US" sz="2000" dirty="0"/>
          </a:p>
        </p:txBody>
      </p:sp>
    </p:spTree>
    <p:extLst>
      <p:ext uri="{BB962C8B-B14F-4D97-AF65-F5344CB8AC3E}">
        <p14:creationId xmlns:p14="http://schemas.microsoft.com/office/powerpoint/2010/main" val="3133113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Problem identification</a:t>
            </a:r>
            <a:endParaRPr lang="en-US" sz="4000" dirty="0"/>
          </a:p>
        </p:txBody>
      </p:sp>
      <p:sp>
        <p:nvSpPr>
          <p:cNvPr id="3" name="Content Placeholder 2"/>
          <p:cNvSpPr>
            <a:spLocks noGrp="1"/>
          </p:cNvSpPr>
          <p:nvPr>
            <p:ph idx="1"/>
          </p:nvPr>
        </p:nvSpPr>
        <p:spPr/>
        <p:txBody>
          <a:bodyPr>
            <a:normAutofit/>
          </a:bodyPr>
          <a:lstStyle/>
          <a:p>
            <a:r>
              <a:rPr lang="en-US" sz="2000" dirty="0" smtClean="0"/>
              <a:t>Science was poorly performed in standard 6 A</a:t>
            </a:r>
          </a:p>
          <a:p>
            <a:r>
              <a:rPr lang="en-US" sz="2000" dirty="0" smtClean="0"/>
              <a:t>Reasons being that learners had no interest in the subject</a:t>
            </a:r>
          </a:p>
          <a:p>
            <a:r>
              <a:rPr lang="en-US" sz="2000" dirty="0" smtClean="0"/>
              <a:t>The teacher used the wrong teaching method for the subject</a:t>
            </a:r>
          </a:p>
          <a:p>
            <a:r>
              <a:rPr lang="en-US" sz="2000" dirty="0" smtClean="0"/>
              <a:t>Therefore an Action research was conducted to find out if collaborative learning method can improve academic performance in Science</a:t>
            </a:r>
          </a:p>
          <a:p>
            <a:r>
              <a:rPr lang="en-US" sz="2000" dirty="0" smtClean="0"/>
              <a:t>This was to be done because if it cannot be done the RNPE (1994) prospects of coming up with a critical thinking learner who can combat the socio-economic problems cannot be achieved</a:t>
            </a:r>
            <a:endParaRPr lang="en-US" sz="2000" dirty="0"/>
          </a:p>
        </p:txBody>
      </p:sp>
    </p:spTree>
    <p:extLst>
      <p:ext uri="{BB962C8B-B14F-4D97-AF65-F5344CB8AC3E}">
        <p14:creationId xmlns:p14="http://schemas.microsoft.com/office/powerpoint/2010/main" val="185238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 </a:t>
            </a:r>
            <a:endParaRPr lang="en-US" dirty="0"/>
          </a:p>
        </p:txBody>
      </p:sp>
      <p:sp>
        <p:nvSpPr>
          <p:cNvPr id="3" name="Content Placeholder 2"/>
          <p:cNvSpPr>
            <a:spLocks noGrp="1"/>
          </p:cNvSpPr>
          <p:nvPr>
            <p:ph idx="1"/>
          </p:nvPr>
        </p:nvSpPr>
        <p:spPr/>
        <p:txBody>
          <a:bodyPr>
            <a:normAutofit/>
          </a:bodyPr>
          <a:lstStyle/>
          <a:p>
            <a:r>
              <a:rPr lang="en-US" sz="3200" dirty="0" smtClean="0"/>
              <a:t>To investigate whether collaborative learning method can improve  academic performance of  science in standard 6A class in Gamodubu Primary School</a:t>
            </a:r>
            <a:endParaRPr lang="en-US" sz="3200" dirty="0"/>
          </a:p>
        </p:txBody>
      </p:sp>
    </p:spTree>
    <p:extLst>
      <p:ext uri="{BB962C8B-B14F-4D97-AF65-F5344CB8AC3E}">
        <p14:creationId xmlns:p14="http://schemas.microsoft.com/office/powerpoint/2010/main" val="405605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the study</a:t>
            </a:r>
            <a:endParaRPr lang="en-US" dirty="0"/>
          </a:p>
        </p:txBody>
      </p:sp>
      <p:sp>
        <p:nvSpPr>
          <p:cNvPr id="3" name="Content Placeholder 2"/>
          <p:cNvSpPr>
            <a:spLocks noGrp="1"/>
          </p:cNvSpPr>
          <p:nvPr>
            <p:ph idx="1"/>
          </p:nvPr>
        </p:nvSpPr>
        <p:spPr/>
        <p:txBody>
          <a:bodyPr>
            <a:normAutofit/>
          </a:bodyPr>
          <a:lstStyle/>
          <a:p>
            <a:r>
              <a:rPr lang="en-US" sz="2800" dirty="0" smtClean="0"/>
              <a:t>This study could enable the researcher to make recommendations to the teachers, education officers and assessment officers on how collaborative learning can improve academic performance</a:t>
            </a:r>
          </a:p>
          <a:p>
            <a:r>
              <a:rPr lang="en-US" sz="2800" dirty="0" smtClean="0"/>
              <a:t>The study could also make recommendation for further research on the method to other subjects</a:t>
            </a:r>
            <a:endParaRPr lang="en-US" sz="2800" dirty="0"/>
          </a:p>
        </p:txBody>
      </p:sp>
    </p:spTree>
    <p:extLst>
      <p:ext uri="{BB962C8B-B14F-4D97-AF65-F5344CB8AC3E}">
        <p14:creationId xmlns:p14="http://schemas.microsoft.com/office/powerpoint/2010/main" val="381702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the study</a:t>
            </a:r>
            <a:endParaRPr lang="en-US" dirty="0"/>
          </a:p>
        </p:txBody>
      </p:sp>
      <p:sp>
        <p:nvSpPr>
          <p:cNvPr id="3" name="Content Placeholder 2"/>
          <p:cNvSpPr>
            <a:spLocks noGrp="1"/>
          </p:cNvSpPr>
          <p:nvPr>
            <p:ph idx="1"/>
          </p:nvPr>
        </p:nvSpPr>
        <p:spPr/>
        <p:txBody>
          <a:bodyPr>
            <a:normAutofit/>
          </a:bodyPr>
          <a:lstStyle/>
          <a:p>
            <a:r>
              <a:rPr lang="en-US" sz="3200" dirty="0" smtClean="0"/>
              <a:t>The study focused on STD 6A class in science subject</a:t>
            </a:r>
          </a:p>
          <a:p>
            <a:r>
              <a:rPr lang="en-US" sz="3200" dirty="0" smtClean="0"/>
              <a:t>The study tracked the results of  science from term 1and term 2 when collaborative learning method was not  used and end  of month tests and end of term tests when the method was used</a:t>
            </a:r>
            <a:endParaRPr lang="en-US" sz="3200" dirty="0"/>
          </a:p>
        </p:txBody>
      </p:sp>
    </p:spTree>
    <p:extLst>
      <p:ext uri="{BB962C8B-B14F-4D97-AF65-F5344CB8AC3E}">
        <p14:creationId xmlns:p14="http://schemas.microsoft.com/office/powerpoint/2010/main" val="315480535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398</TotalTime>
  <Words>1386</Words>
  <Application>Microsoft Office PowerPoint</Application>
  <PresentationFormat>Widescreen</PresentationFormat>
  <Paragraphs>199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Wingdings 3</vt:lpstr>
      <vt:lpstr>Wisp</vt:lpstr>
      <vt:lpstr>Action Research on Enhancing Academic Excellence in Science through the  Use of Collaborative Learning Method in Gamodubu Primary School</vt:lpstr>
      <vt:lpstr>Collaborative Learning Method</vt:lpstr>
      <vt:lpstr>Upper Primary Science Syllabus </vt:lpstr>
      <vt:lpstr>Background of the study on the subject</vt:lpstr>
      <vt:lpstr>Background of the study on the method of teaching</vt:lpstr>
      <vt:lpstr>Problem identification</vt:lpstr>
      <vt:lpstr>Purpose of the study </vt:lpstr>
      <vt:lpstr>Significance of the study</vt:lpstr>
      <vt:lpstr>Focus of the study</vt:lpstr>
      <vt:lpstr>Theoretical frame work used</vt:lpstr>
      <vt:lpstr>Research framework methodology</vt:lpstr>
      <vt:lpstr>Design Based Intervention Research</vt:lpstr>
      <vt:lpstr>Research Framework methodology</vt:lpstr>
      <vt:lpstr>Classroom  based design-research methodology</vt:lpstr>
      <vt:lpstr>Classroom based design research</vt:lpstr>
      <vt:lpstr>Presentation of academic results after the method</vt:lpstr>
      <vt:lpstr>Benefits on learning through collaborative learning method from questionnaires</vt:lpstr>
      <vt:lpstr>Benefits focusing on social and emotional aspects from questionnaires</vt:lpstr>
      <vt:lpstr>Rubric results used during lessons</vt:lpstr>
      <vt:lpstr>Findings of the study</vt:lpstr>
      <vt:lpstr>Findings of the study-Advantages of the method</vt:lpstr>
      <vt:lpstr>Findings of the study-Limitations of the method</vt:lpstr>
      <vt:lpstr>Recommendations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 on Enhancing Academic Excellence in Science through the  Use of Collaborative Learning Method in Gamodubu Primary School</dc:title>
  <dc:creator>Bakokonyane</dc:creator>
  <cp:lastModifiedBy>Bakokonyane</cp:lastModifiedBy>
  <cp:revision>44</cp:revision>
  <dcterms:created xsi:type="dcterms:W3CDTF">2019-04-18T03:39:20Z</dcterms:created>
  <dcterms:modified xsi:type="dcterms:W3CDTF">2019-05-19T22:05:41Z</dcterms:modified>
</cp:coreProperties>
</file>